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66" r:id="rId2"/>
    <p:sldId id="257" r:id="rId3"/>
    <p:sldId id="259" r:id="rId4"/>
    <p:sldId id="261" r:id="rId5"/>
    <p:sldId id="263" r:id="rId6"/>
    <p:sldId id="265" r:id="rId7"/>
    <p:sldId id="267" r:id="rId8"/>
    <p:sldId id="268" r:id="rId9"/>
    <p:sldId id="269" r:id="rId10"/>
    <p:sldId id="270" r:id="rId11"/>
    <p:sldId id="271" r:id="rId12"/>
    <p:sldId id="272" r:id="rId13"/>
    <p:sldId id="274" r:id="rId14"/>
    <p:sldId id="273" r:id="rId15"/>
    <p:sldId id="275" r:id="rId16"/>
    <p:sldId id="277" r:id="rId17"/>
    <p:sldId id="278"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2452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551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79286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09300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87565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7997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75608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0DF5E60-9974-AC48-9591-99C2BB44B7CF}" type="datetimeFigureOut">
              <a:rPr lang="en-US" smtClean="0"/>
              <a:pPr/>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49427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s-ES" smtClean="0"/>
              <a:t>Haga clic para modificar el estilo de título del patrón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1/30/2022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88365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8C79C5D-2A6F-F04D-97DA-BEF2467B64E4}" type="datetimeFigureOut">
              <a:rPr lang="en-US" smtClean="0"/>
              <a:pPr/>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10398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83294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s-ES" smtClean="0"/>
              <a:t>Haga clic para modificar el estilo de título del patrón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s-ES" smtClean="0"/>
              <a:t>Editar el estilo de texto del patrón</a:t>
            </a:r>
          </a:p>
        </p:txBody>
      </p:sp>
      <p:sp>
        <p:nvSpPr>
          <p:cNvPr id="2" name="Date Placeholder 1"/>
          <p:cNvSpPr>
            <a:spLocks noGrp="1"/>
          </p:cNvSpPr>
          <p:nvPr>
            <p:ph type="dt" sz="half" idx="10"/>
          </p:nvPr>
        </p:nvSpPr>
        <p:spPr/>
        <p:txBody>
          <a:bodyPr/>
          <a:lstStyle/>
          <a:p>
            <a:fld id="{FBF54567-0DE4-3F47-BF90-CB84690072F9}" type="datetimeFigureOut">
              <a:rPr lang="en-US" smtClean="0"/>
              <a:pPr/>
              <a:t>1/30/2022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57262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93030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21515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1/30/2022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15627741"/>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6.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377504" y="241953"/>
            <a:ext cx="10125513" cy="1468800"/>
          </a:xfrm>
        </p:spPr>
        <p:txBody>
          <a:bodyPr/>
          <a:lstStyle/>
          <a:p>
            <a:r>
              <a:rPr lang="es-ES_tradnl" sz="4000" dirty="0" smtClean="0"/>
              <a:t>INSTITUCIÓN </a:t>
            </a:r>
            <a:r>
              <a:rPr lang="es-ES_tradnl" sz="4000" dirty="0"/>
              <a:t>EDUCATIVA </a:t>
            </a:r>
            <a:r>
              <a:rPr lang="es-ES_tradnl" sz="4000" dirty="0" smtClean="0"/>
              <a:t>TÉCNICA </a:t>
            </a:r>
            <a:r>
              <a:rPr lang="es-ES_tradnl" sz="4000" dirty="0"/>
              <a:t>NUEVA ESPERANZA LA PALMA</a:t>
            </a:r>
            <a:endParaRPr lang="es-CO" sz="4000" dirty="0"/>
          </a:p>
        </p:txBody>
      </p:sp>
      <p:sp>
        <p:nvSpPr>
          <p:cNvPr id="3" name="Marcador de texto 2"/>
          <p:cNvSpPr>
            <a:spLocks noGrp="1"/>
          </p:cNvSpPr>
          <p:nvPr>
            <p:ph type="body" idx="1"/>
          </p:nvPr>
        </p:nvSpPr>
        <p:spPr>
          <a:xfrm>
            <a:off x="588597" y="5610387"/>
            <a:ext cx="10857942" cy="864973"/>
          </a:xfrm>
        </p:spPr>
        <p:txBody>
          <a:bodyPr/>
          <a:lstStyle/>
          <a:p>
            <a:pPr algn="ctr"/>
            <a:r>
              <a:rPr lang="es-CO" sz="4400" dirty="0" smtClean="0">
                <a:solidFill>
                  <a:srgbClr val="00B050"/>
                </a:solidFill>
                <a:latin typeface="Broadway" panose="04040905080B02020502" pitchFamily="82" charset="0"/>
              </a:rPr>
              <a:t>2022</a:t>
            </a:r>
            <a:endParaRPr lang="es-CO" sz="4400" dirty="0">
              <a:solidFill>
                <a:srgbClr val="00B050"/>
              </a:solidFill>
              <a:latin typeface="Broadway" panose="04040905080B02020502" pitchFamily="82" charset="0"/>
            </a:endParaRPr>
          </a:p>
        </p:txBody>
      </p:sp>
      <p:sp>
        <p:nvSpPr>
          <p:cNvPr id="6" name="CuadroTexto 5"/>
          <p:cNvSpPr txBox="1"/>
          <p:nvPr/>
        </p:nvSpPr>
        <p:spPr>
          <a:xfrm>
            <a:off x="852366" y="1726613"/>
            <a:ext cx="10857942" cy="584775"/>
          </a:xfrm>
          <a:prstGeom prst="rect">
            <a:avLst/>
          </a:prstGeom>
          <a:noFill/>
        </p:spPr>
        <p:txBody>
          <a:bodyPr wrap="square" rtlCol="0">
            <a:spAutoFit/>
          </a:bodyPr>
          <a:lstStyle/>
          <a:p>
            <a:r>
              <a:rPr lang="es-CO" sz="3200" b="1" i="1" dirty="0">
                <a:solidFill>
                  <a:srgbClr val="00B050"/>
                </a:solidFill>
                <a:latin typeface="Franklin Gothic Heavy" panose="020B0903020102020204" pitchFamily="34" charset="0"/>
              </a:rPr>
              <a:t>PLAN  </a:t>
            </a:r>
            <a:r>
              <a:rPr lang="es-CO" sz="3200" b="1" i="1" dirty="0" smtClean="0">
                <a:solidFill>
                  <a:srgbClr val="00B050"/>
                </a:solidFill>
                <a:latin typeface="Franklin Gothic Heavy" panose="020B0903020102020204" pitchFamily="34" charset="0"/>
              </a:rPr>
              <a:t>ANTICORRUPCIÓN   </a:t>
            </a:r>
            <a:r>
              <a:rPr lang="es-ES" sz="3200" b="1" i="1" dirty="0">
                <a:solidFill>
                  <a:srgbClr val="00B050"/>
                </a:solidFill>
                <a:latin typeface="Franklin Gothic Heavy" panose="020B0903020102020204" pitchFamily="34" charset="0"/>
              </a:rPr>
              <a:t>Y </a:t>
            </a:r>
            <a:r>
              <a:rPr lang="es-ES" sz="3200" b="1" i="1" dirty="0" smtClean="0">
                <a:solidFill>
                  <a:srgbClr val="00B050"/>
                </a:solidFill>
                <a:latin typeface="Franklin Gothic Heavy" panose="020B0903020102020204" pitchFamily="34" charset="0"/>
              </a:rPr>
              <a:t>ATENCIÓN   </a:t>
            </a:r>
            <a:r>
              <a:rPr lang="es-ES" sz="3200" b="1" i="1" dirty="0">
                <a:solidFill>
                  <a:srgbClr val="00B050"/>
                </a:solidFill>
                <a:latin typeface="Franklin Gothic Heavy" panose="020B0903020102020204" pitchFamily="34" charset="0"/>
              </a:rPr>
              <a:t>AL  CIUDADANO</a:t>
            </a:r>
            <a:endParaRPr lang="es-CO" sz="3200" b="1" dirty="0">
              <a:solidFill>
                <a:srgbClr val="00B050"/>
              </a:solidFill>
              <a:latin typeface="Franklin Gothic Heavy" panose="020B0903020102020204" pitchFamily="34" charset="0"/>
            </a:endParaRPr>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35526" y1="47321" x2="53947" y2="41071"/>
                      </a14:backgroundRemoval>
                    </a14:imgEffect>
                  </a14:imgLayer>
                </a14:imgProps>
              </a:ext>
              <a:ext uri="{28A0092B-C50C-407E-A947-70E740481C1C}">
                <a14:useLocalDpi xmlns:a14="http://schemas.microsoft.com/office/drawing/2010/main" val="0"/>
              </a:ext>
            </a:extLst>
          </a:blip>
          <a:srcRect/>
          <a:stretch>
            <a:fillRect/>
          </a:stretch>
        </p:blipFill>
        <p:spPr bwMode="auto">
          <a:xfrm>
            <a:off x="961576" y="177370"/>
            <a:ext cx="1040510" cy="15333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El Nuevo Dí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989" y="2473039"/>
            <a:ext cx="6274696" cy="3137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00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62286" y="958510"/>
            <a:ext cx="10571998" cy="970450"/>
          </a:xfrm>
        </p:spPr>
        <p:txBody>
          <a:bodyPr/>
          <a:lstStyle/>
          <a:p>
            <a:r>
              <a:rPr lang="es-CO" i="1" dirty="0">
                <a:solidFill>
                  <a:srgbClr val="00B050"/>
                </a:solidFill>
              </a:rPr>
              <a:t>INTRODUCCIÓN</a:t>
            </a:r>
            <a:r>
              <a:rPr lang="es-CO" i="1" dirty="0">
                <a:solidFill>
                  <a:schemeClr val="tx1"/>
                </a:solidFill>
              </a:rPr>
              <a:t/>
            </a:r>
            <a:br>
              <a:rPr lang="es-CO" i="1" dirty="0">
                <a:solidFill>
                  <a:schemeClr val="tx1"/>
                </a:solidFill>
              </a:rPr>
            </a:br>
            <a:endParaRPr lang="es-CO" dirty="0">
              <a:solidFill>
                <a:schemeClr val="tx1"/>
              </a:solidFill>
            </a:endParaRPr>
          </a:p>
        </p:txBody>
      </p:sp>
      <p:sp>
        <p:nvSpPr>
          <p:cNvPr id="3" name="Marcador de contenido 2"/>
          <p:cNvSpPr>
            <a:spLocks noGrp="1"/>
          </p:cNvSpPr>
          <p:nvPr>
            <p:ph idx="1"/>
          </p:nvPr>
        </p:nvSpPr>
        <p:spPr>
          <a:xfrm>
            <a:off x="210065" y="2174789"/>
            <a:ext cx="8250194" cy="4401330"/>
          </a:xfrm>
        </p:spPr>
        <p:txBody>
          <a:bodyPr>
            <a:noAutofit/>
          </a:bodyPr>
          <a:lstStyle/>
          <a:p>
            <a:pPr algn="just"/>
            <a:r>
              <a:rPr lang="es-ES" sz="1400" dirty="0"/>
              <a:t>La INSTITUCIÓN EDUCATIVA </a:t>
            </a:r>
            <a:r>
              <a:rPr lang="es-ES" sz="1400" dirty="0" smtClean="0"/>
              <a:t>NUEVA ESPERANZA LA PALMA, adopto </a:t>
            </a:r>
            <a:r>
              <a:rPr lang="es-ES" sz="1400" dirty="0"/>
              <a:t>el presente Plan Anticorrupción y de Atención al Ciudadano en aras de dar cumplimiento de los artículos 73 y 76 de la Ley 1474 de 2011, concordantes con los artículos 1 y 2 del Decreto 2641 del 17 de diciembre de 2012, la Secretaria de Transparencia de la Presidencia de la República como instancia encargada de orientar la elaboración y seguimiento del Plan Anticorrupción y de Atención al Ciudadano, generó la herramienta “Estrategias para la construcción del Plan Anticorrupción y de Atención al Ciudadano”, como un instrumento de tipo preventivo para el control de la gestión, cuya metodología incluye seis componentes autónomos e independientes, con parámetros y soportes normativos propios, los cuales son: Gestión del Riesgo de Corrupción - Mapa de Riesgos de Corrupción y medidas para mitigar los riesgos; Racionalización de Trámites; Mecanismos para mejorar la Atención al Ciudadano; Rendición de Cuentas; Mecanismos para la Transparencia y Acceso a la Información y por ultimo las Iniciativas adicionales. Estas herramientas están enfocadas a crear mecanismos y directrices claras y transparentes, para realizar un efectivo control de la Gestión, basados en la prevención, seguimiento y vigilancia de los eventos de corrupción que se puedan presentar, vinculando de manera activa a la ciudadanía con el ejercicio de sus deberes y derechos consagrados en la constitución Política de Colombia.</a:t>
            </a:r>
            <a:endParaRPr lang="es-CO" sz="1400" dirty="0"/>
          </a:p>
        </p:txBody>
      </p:sp>
      <p:pic>
        <p:nvPicPr>
          <p:cNvPr id="2051"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44534" y="20047"/>
            <a:ext cx="1102178" cy="16242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a Infografía en la Presentación"/>
          <p:cNvPicPr>
            <a:picLocks noChangeAspect="1" noChangeArrowheads="1"/>
          </p:cNvPicPr>
          <p:nvPr/>
        </p:nvPicPr>
        <p:blipFill rotWithShape="1">
          <a:blip r:embed="rId4">
            <a:extLst>
              <a:ext uri="{28A0092B-C50C-407E-A947-70E740481C1C}">
                <a14:useLocalDpi xmlns:a14="http://schemas.microsoft.com/office/drawing/2010/main" val="0"/>
              </a:ext>
            </a:extLst>
          </a:blip>
          <a:srcRect l="9638" r="1615"/>
          <a:stretch/>
        </p:blipFill>
        <p:spPr bwMode="auto">
          <a:xfrm>
            <a:off x="8723870" y="3253281"/>
            <a:ext cx="3336324" cy="28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89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62526" y="326906"/>
            <a:ext cx="10571998" cy="970450"/>
          </a:xfrm>
        </p:spPr>
        <p:txBody>
          <a:bodyPr/>
          <a:lstStyle/>
          <a:p>
            <a:r>
              <a:rPr lang="es-CO" dirty="0" smtClean="0">
                <a:solidFill>
                  <a:srgbClr val="00B050"/>
                </a:solidFill>
              </a:rPr>
              <a:t>OBJETIVOS</a:t>
            </a:r>
            <a:endParaRPr lang="es-CO" dirty="0">
              <a:solidFill>
                <a:srgbClr val="00B050"/>
              </a:solidFill>
            </a:endParaRPr>
          </a:p>
        </p:txBody>
      </p:sp>
      <p:sp>
        <p:nvSpPr>
          <p:cNvPr id="3" name="Marcador de contenido 2"/>
          <p:cNvSpPr>
            <a:spLocks noGrp="1"/>
          </p:cNvSpPr>
          <p:nvPr>
            <p:ph idx="1"/>
          </p:nvPr>
        </p:nvSpPr>
        <p:spPr>
          <a:xfrm>
            <a:off x="545495" y="2396207"/>
            <a:ext cx="6991788" cy="3865277"/>
          </a:xfrm>
        </p:spPr>
        <p:txBody>
          <a:bodyPr>
            <a:normAutofit/>
          </a:bodyPr>
          <a:lstStyle/>
          <a:p>
            <a:pPr marL="0" indent="0" algn="just">
              <a:buNone/>
            </a:pPr>
            <a:r>
              <a:rPr lang="es-ES" dirty="0" smtClean="0"/>
              <a:t>LA ISNTITUCION EDUCATIVA NUEVA ESPERANZA LA PAMA, </a:t>
            </a:r>
            <a:r>
              <a:rPr lang="es-ES" dirty="0" smtClean="0"/>
              <a:t>debe </a:t>
            </a:r>
            <a:r>
              <a:rPr lang="es-ES" dirty="0" smtClean="0"/>
              <a:t>Asegurar </a:t>
            </a:r>
            <a:r>
              <a:rPr lang="es-ES" dirty="0"/>
              <a:t>la transparencia, confiabilidad en el manejo adecuado de los recursos</a:t>
            </a:r>
            <a:r>
              <a:rPr lang="es-ES" dirty="0" smtClean="0"/>
              <a:t>, fortaleciendo </a:t>
            </a:r>
            <a:r>
              <a:rPr lang="es-ES" dirty="0"/>
              <a:t>los servicios como Institución Educativa del Gobierno Municipal,</a:t>
            </a:r>
          </a:p>
          <a:p>
            <a:pPr marL="0" indent="0" algn="just">
              <a:buNone/>
            </a:pPr>
            <a:r>
              <a:rPr lang="es-ES" dirty="0"/>
              <a:t>fortaleciendo el acceso a la información de la gestión pública, motivando a </a:t>
            </a:r>
            <a:r>
              <a:rPr lang="es-ES" dirty="0" smtClean="0"/>
              <a:t>la ciudadanía </a:t>
            </a:r>
            <a:r>
              <a:rPr lang="es-ES" dirty="0"/>
              <a:t>en el ejercicio de los deberes y derechos del control social, bajo el diseño</a:t>
            </a:r>
          </a:p>
          <a:p>
            <a:pPr marL="0" indent="0" algn="just">
              <a:buNone/>
            </a:pPr>
            <a:r>
              <a:rPr lang="es-ES" dirty="0"/>
              <a:t>de acciones viables que contribuyan a mantener en los procesos generando </a:t>
            </a:r>
            <a:r>
              <a:rPr lang="es-ES" dirty="0" smtClean="0"/>
              <a:t>espacios de </a:t>
            </a:r>
            <a:r>
              <a:rPr lang="es-ES" dirty="0"/>
              <a:t>trabajo conjunto con los diferentes entes de control.</a:t>
            </a:r>
            <a:endParaRPr lang="es-CO" dirty="0"/>
          </a:p>
        </p:txBody>
      </p:sp>
      <p:pic>
        <p:nvPicPr>
          <p:cNvPr id="6"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8439" y="0"/>
            <a:ext cx="1102178" cy="162426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odos somos creativos: claves para tener buenas ideas | Domestika"/>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0" b="100000" l="16341" r="84268">
                        <a14:foregroundMark x1="60366" y1="86247" x2="65610" y2="74359"/>
                      </a14:backgroundRemoval>
                    </a14:imgEffect>
                  </a14:imgLayer>
                </a14:imgProps>
              </a:ext>
              <a:ext uri="{28A0092B-C50C-407E-A947-70E740481C1C}">
                <a14:useLocalDpi xmlns:a14="http://schemas.microsoft.com/office/drawing/2010/main" val="0"/>
              </a:ext>
            </a:extLst>
          </a:blip>
          <a:srcRect l="17418" r="16960"/>
          <a:stretch/>
        </p:blipFill>
        <p:spPr bwMode="auto">
          <a:xfrm>
            <a:off x="7397827" y="1961016"/>
            <a:ext cx="4903962" cy="390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01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10617" y="326906"/>
            <a:ext cx="10571998" cy="970450"/>
          </a:xfrm>
        </p:spPr>
        <p:txBody>
          <a:bodyPr/>
          <a:lstStyle/>
          <a:p>
            <a:r>
              <a:rPr lang="es-CO" sz="4400" dirty="0" smtClean="0">
                <a:solidFill>
                  <a:srgbClr val="00B050"/>
                </a:solidFill>
              </a:rPr>
              <a:t>MISIÓN</a:t>
            </a:r>
            <a:endParaRPr lang="es-CO" sz="4400" dirty="0">
              <a:solidFill>
                <a:srgbClr val="00B050"/>
              </a:solidFill>
            </a:endParaRPr>
          </a:p>
        </p:txBody>
      </p:sp>
      <p:sp>
        <p:nvSpPr>
          <p:cNvPr id="3" name="Marcador de contenido 2"/>
          <p:cNvSpPr>
            <a:spLocks noGrp="1"/>
          </p:cNvSpPr>
          <p:nvPr>
            <p:ph idx="1"/>
          </p:nvPr>
        </p:nvSpPr>
        <p:spPr>
          <a:xfrm>
            <a:off x="373543" y="2390728"/>
            <a:ext cx="6231793" cy="3793503"/>
          </a:xfrm>
        </p:spPr>
        <p:txBody>
          <a:bodyPr>
            <a:normAutofit lnSpcReduction="10000"/>
          </a:bodyPr>
          <a:lstStyle/>
          <a:p>
            <a:pPr marL="0" indent="0">
              <a:buNone/>
            </a:pPr>
            <a:endParaRPr lang="es-ES_tradnl" dirty="0" smtClean="0"/>
          </a:p>
          <a:p>
            <a:pPr marL="0" indent="0" algn="just">
              <a:buNone/>
            </a:pPr>
            <a:r>
              <a:rPr lang="es-ES_tradnl" dirty="0" smtClean="0"/>
              <a:t>La </a:t>
            </a:r>
            <a:r>
              <a:rPr lang="es-ES_tradnl" dirty="0"/>
              <a:t>INSTITUCION EDUCATIVA TECNICA  NUEVA ESPERANZA LA PALMA, es una Institución educativa de carácter oficial y mixta, pionera de jornada única que forma de manera integral, a sus estudiantes buscando continuamente estándares de calidad y pertinencia académica, innovación y valores éticos e institucionales , como la responsabilidad social y ambiental; El respeto por la diferencia, la equidad de géneros,  la inclusión social . Desarrollando en Ella competencias para continuar consolidando su proyecto de vida, a través de estudios técnicos, tecnológicos, superiores y/o la vinculación laboral</a:t>
            </a:r>
            <a:endParaRPr lang="es-CO" dirty="0"/>
          </a:p>
          <a:p>
            <a:endParaRPr lang="es-CO" dirty="0"/>
          </a:p>
        </p:txBody>
      </p:sp>
      <p:pic>
        <p:nvPicPr>
          <p:cNvPr id="6"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8439" y="0"/>
            <a:ext cx="1102178" cy="16242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os 3 pasos para lograr todas las metas que te propongas"/>
          <p:cNvPicPr>
            <a:picLocks noChangeAspect="1" noChangeArrowheads="1"/>
          </p:cNvPicPr>
          <p:nvPr/>
        </p:nvPicPr>
        <p:blipFill rotWithShape="1">
          <a:blip r:embed="rId4">
            <a:extLst>
              <a:ext uri="{28A0092B-C50C-407E-A947-70E740481C1C}">
                <a14:useLocalDpi xmlns:a14="http://schemas.microsoft.com/office/drawing/2010/main" val="0"/>
              </a:ext>
            </a:extLst>
          </a:blip>
          <a:srcRect l="6148" r="6961"/>
          <a:stretch/>
        </p:blipFill>
        <p:spPr bwMode="auto">
          <a:xfrm>
            <a:off x="6725652" y="2390728"/>
            <a:ext cx="5086942" cy="3540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944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2116" y="326906"/>
            <a:ext cx="10571998" cy="970450"/>
          </a:xfrm>
        </p:spPr>
        <p:txBody>
          <a:bodyPr/>
          <a:lstStyle/>
          <a:p>
            <a:pPr algn="ctr"/>
            <a:r>
              <a:rPr lang="es-CO" sz="4400" dirty="0" smtClean="0">
                <a:solidFill>
                  <a:srgbClr val="00B050"/>
                </a:solidFill>
              </a:rPr>
              <a:t>VISIÓN</a:t>
            </a:r>
            <a:endParaRPr lang="es-CO" sz="4400" dirty="0">
              <a:solidFill>
                <a:srgbClr val="00B050"/>
              </a:solidFill>
            </a:endParaRPr>
          </a:p>
        </p:txBody>
      </p:sp>
      <p:sp>
        <p:nvSpPr>
          <p:cNvPr id="3" name="Marcador de contenido 2"/>
          <p:cNvSpPr>
            <a:spLocks noGrp="1"/>
          </p:cNvSpPr>
          <p:nvPr>
            <p:ph idx="1"/>
          </p:nvPr>
        </p:nvSpPr>
        <p:spPr>
          <a:xfrm>
            <a:off x="515539" y="2610853"/>
            <a:ext cx="6137924" cy="3720352"/>
          </a:xfrm>
        </p:spPr>
        <p:txBody>
          <a:bodyPr>
            <a:normAutofit/>
          </a:bodyPr>
          <a:lstStyle/>
          <a:p>
            <a:pPr marL="0" indent="0">
              <a:buNone/>
            </a:pPr>
            <a:endParaRPr lang="es-ES_tradnl" dirty="0" smtClean="0">
              <a:solidFill>
                <a:schemeClr val="tx2"/>
              </a:solidFill>
            </a:endParaRPr>
          </a:p>
          <a:p>
            <a:pPr marL="0" indent="0">
              <a:buNone/>
            </a:pPr>
            <a:endParaRPr lang="es-ES_tradnl" dirty="0" smtClean="0">
              <a:solidFill>
                <a:schemeClr val="tx2"/>
              </a:solidFill>
            </a:endParaRPr>
          </a:p>
          <a:p>
            <a:pPr marL="0" indent="0" algn="just">
              <a:buNone/>
            </a:pPr>
            <a:r>
              <a:rPr lang="es-ES_tradnl" dirty="0" smtClean="0"/>
              <a:t>Para </a:t>
            </a:r>
            <a:r>
              <a:rPr lang="es-ES_tradnl" dirty="0"/>
              <a:t>el año 2025 la INSTITUCION EDUCATIVA TECNICA NUEVA ESPERANZA LA PALMA, de Ibagué, será reconocida en el ámbito nacional, como un establecimiento educativo oficial de calidad, que promociona estudiantes con altos estándares académicos, formación técnica, amor por la ciencia, creativos, líderes éticos, responsables de su proyecto de vida, generadores de cambios positivos en su entorno. Apoyados por </a:t>
            </a:r>
            <a:r>
              <a:rPr lang="es-ES_tradnl" dirty="0" smtClean="0"/>
              <a:t>PEBA</a:t>
            </a:r>
          </a:p>
          <a:p>
            <a:pPr marL="0" indent="0">
              <a:buNone/>
            </a:pPr>
            <a:endParaRPr lang="es-ES_tradnl" dirty="0">
              <a:solidFill>
                <a:schemeClr val="tx2"/>
              </a:solidFill>
            </a:endParaRPr>
          </a:p>
          <a:p>
            <a:pPr marL="0" indent="0">
              <a:buNone/>
            </a:pPr>
            <a:endParaRPr lang="es-ES_tradnl" dirty="0" smtClean="0">
              <a:solidFill>
                <a:schemeClr val="tx2"/>
              </a:solidFill>
            </a:endParaRPr>
          </a:p>
          <a:p>
            <a:pPr marL="0" indent="0">
              <a:buNone/>
            </a:pPr>
            <a:endParaRPr lang="es-CO" dirty="0">
              <a:solidFill>
                <a:schemeClr val="tx2"/>
              </a:solidFill>
            </a:endParaRPr>
          </a:p>
          <a:p>
            <a:pPr marL="0" indent="0">
              <a:buNone/>
            </a:pPr>
            <a:endParaRPr lang="es-CO" dirty="0"/>
          </a:p>
        </p:txBody>
      </p:sp>
      <p:pic>
        <p:nvPicPr>
          <p:cNvPr id="6"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8439" y="0"/>
            <a:ext cx="1102178" cy="16242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isión y Competencia estratégic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9" y="2394284"/>
            <a:ext cx="4705183" cy="354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594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0031" y="485961"/>
            <a:ext cx="8714039" cy="1225988"/>
          </a:xfrm>
        </p:spPr>
        <p:txBody>
          <a:bodyPr/>
          <a:lstStyle/>
          <a:p>
            <a:pPr algn="ctr"/>
            <a:r>
              <a:rPr lang="es-CO" sz="2400" dirty="0">
                <a:solidFill>
                  <a:srgbClr val="00B050"/>
                </a:solidFill>
              </a:rPr>
              <a:t>MARCO </a:t>
            </a:r>
            <a:r>
              <a:rPr lang="es-CO" sz="2400" dirty="0" smtClean="0">
                <a:solidFill>
                  <a:srgbClr val="00B050"/>
                </a:solidFill>
              </a:rPr>
              <a:t>LEGAL</a:t>
            </a:r>
            <a:br>
              <a:rPr lang="es-CO" sz="2400" dirty="0" smtClean="0">
                <a:solidFill>
                  <a:srgbClr val="00B050"/>
                </a:solidFill>
              </a:rPr>
            </a:br>
            <a:r>
              <a:rPr lang="es-CO" sz="1400" dirty="0" smtClean="0">
                <a:solidFill>
                  <a:srgbClr val="00B050"/>
                </a:solidFill>
              </a:rPr>
              <a:t/>
            </a:r>
            <a:br>
              <a:rPr lang="es-CO" sz="1400" dirty="0" smtClean="0">
                <a:solidFill>
                  <a:srgbClr val="00B050"/>
                </a:solidFill>
              </a:rPr>
            </a:br>
            <a:r>
              <a:rPr lang="es-ES" sz="1400" dirty="0"/>
              <a:t>La INSTITUCIÓN EDUCATIVA </a:t>
            </a:r>
            <a:r>
              <a:rPr lang="es-ES" sz="1400" dirty="0" smtClean="0"/>
              <a:t>NUEVA ESPERANZA LA PALMA, </a:t>
            </a:r>
            <a:r>
              <a:rPr lang="es-ES" sz="1400" dirty="0"/>
              <a:t>implementará el Plan Anticorrupción y de Atención al Ciudadano con fundamento en la siguiente normatividad:</a:t>
            </a:r>
            <a:endParaRPr lang="es-CO" sz="1400" dirty="0">
              <a:solidFill>
                <a:srgbClr val="00B050"/>
              </a:solidFill>
            </a:endParaRPr>
          </a:p>
        </p:txBody>
      </p:sp>
      <p:sp>
        <p:nvSpPr>
          <p:cNvPr id="3" name="Marcador de contenido 2"/>
          <p:cNvSpPr>
            <a:spLocks noGrp="1"/>
          </p:cNvSpPr>
          <p:nvPr>
            <p:ph idx="1"/>
          </p:nvPr>
        </p:nvSpPr>
        <p:spPr>
          <a:xfrm>
            <a:off x="420667" y="2173674"/>
            <a:ext cx="7210863" cy="4525298"/>
          </a:xfrm>
        </p:spPr>
        <p:txBody>
          <a:bodyPr>
            <a:normAutofit fontScale="77500" lnSpcReduction="20000"/>
          </a:bodyPr>
          <a:lstStyle/>
          <a:p>
            <a:pPr lvl="0" algn="just"/>
            <a:r>
              <a:rPr lang="es-CO" dirty="0"/>
              <a:t>Ley 1712 de 2014 Por la cual se crea la Ley de Transparencia y el Derecho de Acceso a la Información Pública Nacional y se dictan otras disposiciones.</a:t>
            </a:r>
          </a:p>
          <a:p>
            <a:pPr lvl="0" algn="just"/>
            <a:r>
              <a:rPr lang="es-CO" dirty="0"/>
              <a:t>Ley 1474 de 2011 Estatuto Anticorrupción. Artículo 73. “Plan Anticorrupción y de Atención al Ciudadano” que deben elaborar anualmente todas las entidades, incluyendo el mapa de riesgos de corrupción, las medidas concretas para mitigar esos riesgos, las estrategias Anti trámites y los mecanismos para mejorar la atención al ciudadano.</a:t>
            </a:r>
          </a:p>
          <a:p>
            <a:pPr lvl="0" algn="just"/>
            <a:r>
              <a:rPr lang="es-CO" dirty="0"/>
              <a:t>Ley 87 de 1993 Por la cual se establecen normas para el ejercicio del control interno en las entidades y organismos del Estado y se dictan otras disposiciones. </a:t>
            </a:r>
          </a:p>
          <a:p>
            <a:pPr algn="just"/>
            <a:r>
              <a:rPr lang="es-CO" dirty="0"/>
              <a:t> Decreto 124 de 26 de Enero de 2016 Por el cual se sustituye el Título 4 de la Parte 1 del Libro 2 del Decreto 1081 de 2015, relativo al “Plan Anticorrupción y de Atención al Ciudadano”</a:t>
            </a:r>
          </a:p>
          <a:p>
            <a:pPr lvl="0" algn="just"/>
            <a:r>
              <a:rPr lang="es-CO" dirty="0"/>
              <a:t>Decreto 943 de 2014 Por el cual se adopta la actualización del MECI </a:t>
            </a:r>
          </a:p>
          <a:p>
            <a:pPr lvl="0" algn="just"/>
            <a:r>
              <a:rPr lang="es-CO" dirty="0"/>
              <a:t>Resolución 3564 de 2015, Por la cual se reglamentan los artículos 2.1.1.2.1.1, 2.1.1.2.1.11, 2.1.1.2.2.2 y el Parágrafo 2 del artículo 2.1.1.3.1.1 del Decreto 1081 de 2015.</a:t>
            </a:r>
          </a:p>
          <a:p>
            <a:pPr algn="just"/>
            <a:r>
              <a:rPr lang="es-CO" dirty="0"/>
              <a:t> Artículo 19 del decreto 4791 de 2008, reglamentario de la Ley 715 de 2001, sobre la rendición de cuentas y publicidad de las Instituciones educativas</a:t>
            </a:r>
          </a:p>
          <a:p>
            <a:endParaRPr lang="es-CO" dirty="0"/>
          </a:p>
        </p:txBody>
      </p:sp>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15430" y1="32715" x2="26563" y2="40527"/>
                        <a14:foregroundMark x1="34766" y1="35352" x2="35059" y2="46191"/>
                        <a14:foregroundMark x1="33496" y1="39258" x2="33496" y2="39258"/>
                        <a14:foregroundMark x1="33496" y1="41699" x2="33496" y2="41699"/>
                        <a14:foregroundMark x1="32324" y1="44727" x2="34766" y2="42285"/>
                        <a14:foregroundMark x1="30469" y1="34473" x2="38965" y2="34766"/>
                        <a14:foregroundMark x1="43750" y1="45898" x2="49512" y2="31738"/>
                        <a14:foregroundMark x1="19922" y1="25781" x2="22949" y2="22461"/>
                        <a14:foregroundMark x1="34375" y1="30566" x2="33496" y2="13086"/>
                        <a14:foregroundMark x1="39844" y1="24805" x2="39844" y2="24805"/>
                        <a14:foregroundMark x1="27832" y1="25391" x2="28125" y2="25391"/>
                        <a14:foregroundMark x1="43750" y1="16699" x2="49219" y2="11914"/>
                        <a14:foregroundMark x1="63379" y1="16406" x2="73633" y2="29688"/>
                        <a14:foregroundMark x1="76953" y1="32031" x2="84180" y2="41992"/>
                        <a14:foregroundMark x1="73633" y1="48633" x2="89258" y2="58008"/>
                        <a14:foregroundMark x1="78125" y1="62793" x2="84766" y2="73633"/>
                        <a14:foregroundMark x1="63379" y1="49219" x2="70605" y2="60449"/>
                        <a14:foregroundMark x1="12402" y1="58887" x2="19922" y2="47461"/>
                        <a14:foregroundMark x1="33789" y1="52832" x2="34082" y2="61621"/>
                        <a14:foregroundMark x1="45898" y1="65527" x2="55859" y2="52246"/>
                        <a14:foregroundMark x1="23828" y1="82715" x2="27148" y2="78516"/>
                        <a14:foregroundMark x1="46777" y1="74316" x2="45898" y2="78516"/>
                        <a14:foregroundMark x1="46191" y1="84570" x2="46191" y2="84570"/>
                        <a14:foregroundMark x1="50977" y1="89648" x2="58203" y2="73926"/>
                        <a14:foregroundMark x1="63379" y1="85449" x2="65430" y2="79395"/>
                        <a14:foregroundMark x1="70898" y1="81543" x2="76660" y2="77246"/>
                        <a14:foregroundMark x1="63086" y1="43262" x2="66113" y2="36328"/>
                        <a14:foregroundMark x1="16895" y1="74316" x2="22656" y2="73340"/>
                        <a14:foregroundMark x1="16895" y1="64941" x2="20898" y2="63770"/>
                        <a14:foregroundMark x1="24121" y1="66992" x2="27832" y2="64941"/>
                        <a14:foregroundMark x1="57031" y1="12500" x2="56738" y2="16113"/>
                        <a14:foregroundMark x1="45605" y1="26074" x2="53711" y2="24805"/>
                        <a14:foregroundMark x1="56738" y1="11914" x2="57617" y2="10645"/>
                        <a14:foregroundMark x1="78125" y1="28711" x2="79980" y2="22754"/>
                        <a14:foregroundMark x1="67285" y1="74609" x2="66406" y2="62207"/>
                        <a14:foregroundMark x1="37402" y1="59766" x2="40137" y2="59180"/>
                        <a14:foregroundMark x1="29004" y1="60059" x2="32617" y2="58301"/>
                        <a14:foregroundMark x1="87207" y1="32715" x2="87207" y2="40527"/>
                      </a14:backgroundRemoval>
                    </a14:imgEffect>
                  </a14:imgLayer>
                </a14:imgProps>
              </a:ext>
              <a:ext uri="{28A0092B-C50C-407E-A947-70E740481C1C}">
                <a14:useLocalDpi xmlns:a14="http://schemas.microsoft.com/office/drawing/2010/main" val="0"/>
              </a:ext>
            </a:extLst>
          </a:blip>
          <a:stretch>
            <a:fillRect/>
          </a:stretch>
        </p:blipFill>
        <p:spPr>
          <a:xfrm>
            <a:off x="7891849" y="1846767"/>
            <a:ext cx="4176583" cy="4935957"/>
          </a:xfrm>
          <a:prstGeom prst="rect">
            <a:avLst/>
          </a:prstGeom>
        </p:spPr>
      </p:pic>
      <p:pic>
        <p:nvPicPr>
          <p:cNvPr id="6"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60173" y="87686"/>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45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3275" y="544443"/>
            <a:ext cx="10571998" cy="970450"/>
          </a:xfrm>
        </p:spPr>
        <p:txBody>
          <a:bodyPr/>
          <a:lstStyle/>
          <a:p>
            <a:pPr algn="ctr"/>
            <a:r>
              <a:rPr lang="es-ES_tradnl" sz="3200" dirty="0">
                <a:solidFill>
                  <a:srgbClr val="00B050"/>
                </a:solidFill>
              </a:rPr>
              <a:t>COMPONENTES  DEL  PLAN ANTICORRUPCION   Y   ATENCION AL CIUDADANO</a:t>
            </a:r>
            <a:endParaRPr lang="es-CO" sz="3200" dirty="0">
              <a:solidFill>
                <a:srgbClr val="00B050"/>
              </a:solidFill>
            </a:endParaRPr>
          </a:p>
        </p:txBody>
      </p:sp>
      <p:sp>
        <p:nvSpPr>
          <p:cNvPr id="11" name="AutoShape 2" descr="PLAN ANTICORRUPCIÓN Y DE ATENCIÓN AL CIUDADANO 201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6152" name="Picture 8" descr="Boletines | Energuaviare SA ESP"/>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38087" y1="8160" x2="62957" y2="23611"/>
                        <a14:foregroundMark x1="10783" y1="21354" x2="24174" y2="44097"/>
                        <a14:foregroundMark x1="43826" y1="7292" x2="51304" y2="7986"/>
                        <a14:foregroundMark x1="20870" y1="52604" x2="17739" y2="79167"/>
                        <a14:foregroundMark x1="44174" y1="60069" x2="56348" y2="40972"/>
                        <a14:foregroundMark x1="51304" y1="50521" x2="60348" y2="49306"/>
                        <a14:foregroundMark x1="76870" y1="53993" x2="85913" y2="78125"/>
                        <a14:foregroundMark x1="55478" y1="74653" x2="44348" y2="96007"/>
                        <a14:foregroundMark x1="11304" y1="58333" x2="19130" y2="58160"/>
                        <a14:foregroundMark x1="10957" y1="62674" x2="20522" y2="63889"/>
                        <a14:foregroundMark x1="34609" y1="42361" x2="36870" y2="42361"/>
                        <a14:foregroundMark x1="49391" y1="34028" x2="52000" y2="33160"/>
                        <a14:foregroundMark x1="65043" y1="43924" x2="65565" y2="41493"/>
                        <a14:foregroundMark x1="64522" y1="58681" x2="65913" y2="56597"/>
                        <a14:foregroundMark x1="49565" y1="65104" x2="51304" y2="63889"/>
                        <a14:foregroundMark x1="34609" y1="57465" x2="36348" y2="58160"/>
                      </a14:backgroundRemoval>
                    </a14:imgEffect>
                  </a14:imgLayer>
                </a14:imgProps>
              </a:ext>
              <a:ext uri="{28A0092B-C50C-407E-A947-70E740481C1C}">
                <a14:useLocalDpi xmlns:a14="http://schemas.microsoft.com/office/drawing/2010/main" val="0"/>
              </a:ext>
            </a:extLst>
          </a:blip>
          <a:srcRect/>
          <a:stretch>
            <a:fillRect/>
          </a:stretch>
        </p:blipFill>
        <p:spPr bwMode="auto">
          <a:xfrm>
            <a:off x="3549316" y="1939055"/>
            <a:ext cx="5161547" cy="4800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12186" y="120281"/>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796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solidFill>
                  <a:srgbClr val="00B050"/>
                </a:solidFill>
              </a:rPr>
              <a:t>MAPA ANTICORRUPCIÓN</a:t>
            </a:r>
            <a:endParaRPr lang="es-CO" dirty="0">
              <a:solidFill>
                <a:srgbClr val="00B050"/>
              </a:solidFill>
            </a:endParaRPr>
          </a:p>
        </p:txBody>
      </p:sp>
      <p:pic>
        <p:nvPicPr>
          <p:cNvPr id="6" name="Marcador de contenido 5" descr="Imagen relacionada"/>
          <p:cNvPicPr>
            <a:picLocks/>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b="9702"/>
          <a:stretch/>
        </p:blipFill>
        <p:spPr bwMode="auto">
          <a:xfrm>
            <a:off x="2807150" y="2057399"/>
            <a:ext cx="6917875" cy="4457443"/>
          </a:xfrm>
          <a:prstGeom prst="rect">
            <a:avLst/>
          </a:prstGeom>
          <a:solidFill>
            <a:schemeClr val="bg2">
              <a:lumMod val="40000"/>
              <a:lumOff val="60000"/>
            </a:schemeClr>
          </a:solidFill>
          <a:ln>
            <a:noFill/>
          </a:ln>
          <a:extLst>
            <a:ext uri="{53640926-AAD7-44D8-BBD7-CCE9431645EC}">
              <a14:shadowObscured xmlns:a14="http://schemas.microsoft.com/office/drawing/2010/main"/>
            </a:ext>
          </a:extLst>
        </p:spPr>
      </p:pic>
      <p:pic>
        <p:nvPicPr>
          <p:cNvPr id="5"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10000" y="216569"/>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129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254" y="374999"/>
            <a:ext cx="10571998" cy="970450"/>
          </a:xfrm>
        </p:spPr>
        <p:txBody>
          <a:bodyPr/>
          <a:lstStyle/>
          <a:p>
            <a:pPr algn="ctr"/>
            <a:r>
              <a:rPr lang="es-CO" dirty="0">
                <a:solidFill>
                  <a:srgbClr val="00B050"/>
                </a:solidFill>
              </a:rPr>
              <a:t>GESTION DEL RIESGO</a:t>
            </a:r>
          </a:p>
        </p:txBody>
      </p:sp>
      <p:sp>
        <p:nvSpPr>
          <p:cNvPr id="3" name="Marcador de contenido 2"/>
          <p:cNvSpPr>
            <a:spLocks noGrp="1"/>
          </p:cNvSpPr>
          <p:nvPr>
            <p:ph idx="1"/>
          </p:nvPr>
        </p:nvSpPr>
        <p:spPr>
          <a:xfrm>
            <a:off x="0" y="2543175"/>
            <a:ext cx="6972736" cy="4039523"/>
          </a:xfrm>
        </p:spPr>
        <p:txBody>
          <a:bodyPr>
            <a:normAutofit lnSpcReduction="10000"/>
          </a:bodyPr>
          <a:lstStyle/>
          <a:p>
            <a:pPr algn="just"/>
            <a:r>
              <a:rPr lang="es-ES" dirty="0"/>
              <a:t>La Política de Administración de Riesgos hace referencia al propósito de la Alta Dirección de gestionar el riesgo. Esta política debe estar alineada con la planificación estratégica de la entidad, con el fin de garantizar la eficacia de las acciones planteadas frente a los riesgos de corrupción identificados.</a:t>
            </a:r>
            <a:endParaRPr lang="es-CO" dirty="0"/>
          </a:p>
          <a:p>
            <a:pPr algn="just"/>
            <a:r>
              <a:rPr lang="es-ES" dirty="0"/>
              <a:t>En este componente el Mapa de Riesgos se constituye en un i</a:t>
            </a:r>
            <a:r>
              <a:rPr lang="es-CO" dirty="0"/>
              <a:t>instrumento que le permite a la entidad identificar, analizar y controlar los posibles hechos generadores de corrupción, tanto internos como externos. </a:t>
            </a:r>
            <a:r>
              <a:rPr lang="es-ES" dirty="0"/>
              <a:t>Dentro del mapa institucional y de política de administración del riesgo de la entidad deberán contemplarse los riesgos de corrupción, para que a partir de ahí se realice un monitoreo a los controles</a:t>
            </a:r>
            <a:endParaRPr lang="es-CO" dirty="0"/>
          </a:p>
          <a:p>
            <a:pPr marL="0" indent="0">
              <a:buNone/>
            </a:pPr>
            <a:endParaRPr lang="es-CO"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412" y="2406316"/>
            <a:ext cx="4858610" cy="3814009"/>
          </a:xfrm>
          <a:prstGeom prst="rect">
            <a:avLst/>
          </a:prstGeom>
        </p:spPr>
      </p:pic>
      <p:pic>
        <p:nvPicPr>
          <p:cNvPr id="7"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76881" y="48092"/>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56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3794" y="370988"/>
            <a:ext cx="10571998" cy="970450"/>
          </a:xfrm>
        </p:spPr>
        <p:txBody>
          <a:bodyPr/>
          <a:lstStyle/>
          <a:p>
            <a:pPr algn="ctr"/>
            <a:r>
              <a:rPr lang="es-ES_tradnl" dirty="0">
                <a:solidFill>
                  <a:srgbClr val="00B050"/>
                </a:solidFill>
              </a:rPr>
              <a:t>RACIONALIZACIÓN DE TRÁMITES</a:t>
            </a:r>
            <a:endParaRPr lang="es-CO" dirty="0">
              <a:solidFill>
                <a:srgbClr val="00B050"/>
              </a:solidFill>
            </a:endParaRPr>
          </a:p>
        </p:txBody>
      </p:sp>
      <p:sp>
        <p:nvSpPr>
          <p:cNvPr id="3" name="Marcador de contenido 2"/>
          <p:cNvSpPr>
            <a:spLocks noGrp="1"/>
          </p:cNvSpPr>
          <p:nvPr>
            <p:ph idx="1"/>
          </p:nvPr>
        </p:nvSpPr>
        <p:spPr>
          <a:xfrm>
            <a:off x="3657600" y="2282019"/>
            <a:ext cx="8402595" cy="4176582"/>
          </a:xfrm>
        </p:spPr>
        <p:txBody>
          <a:bodyPr>
            <a:noAutofit/>
          </a:bodyPr>
          <a:lstStyle/>
          <a:p>
            <a:pPr marL="0" indent="0" algn="just">
              <a:buNone/>
            </a:pPr>
            <a:r>
              <a:rPr lang="es-ES" sz="1600" dirty="0"/>
              <a:t>La Institución Educativa NUEVA ESSPERANZA LA PALMA</a:t>
            </a:r>
            <a:r>
              <a:rPr lang="es-ES" sz="2000" dirty="0" smtClean="0">
                <a:latin typeface="Modern No. 20" panose="02070704070505020303" pitchFamily="18" charset="0"/>
              </a:rPr>
              <a:t>:</a:t>
            </a:r>
            <a:endParaRPr lang="es-CO" sz="2000" dirty="0">
              <a:latin typeface="Modern No. 20" panose="02070704070505020303" pitchFamily="18" charset="0"/>
            </a:endParaRPr>
          </a:p>
          <a:p>
            <a:pPr marL="0" indent="0" algn="just">
              <a:buNone/>
            </a:pPr>
            <a:r>
              <a:rPr lang="es-ES" sz="1600" dirty="0"/>
              <a:t>En el marco de la Estrategia de Racionalización de Trámites </a:t>
            </a:r>
            <a:r>
              <a:rPr lang="es-ES" sz="1600" dirty="0" smtClean="0"/>
              <a:t>de la Institución educativa  </a:t>
            </a:r>
            <a:r>
              <a:rPr lang="es-ES" sz="1600" dirty="0"/>
              <a:t>frente al mejoramiento del servicio prestado y facilitación del acceso a los trámites ofrecidos a los ciudadanos, durante el periodo 2022 se realizó la racionalización de los siguientes trámites</a:t>
            </a:r>
            <a:endParaRPr lang="es-CO" sz="1600" dirty="0"/>
          </a:p>
          <a:p>
            <a:pPr marL="0" indent="0">
              <a:buNone/>
            </a:pPr>
            <a:r>
              <a:rPr lang="es-ES" sz="1600" dirty="0"/>
              <a:t>Las principales líneas de acción para el componente de  racionalización de trámites son:</a:t>
            </a:r>
          </a:p>
          <a:p>
            <a:pPr algn="just">
              <a:buFont typeface="Wingdings" panose="05000000000000000000" pitchFamily="2" charset="2"/>
              <a:buChar char="v"/>
            </a:pPr>
            <a:r>
              <a:rPr lang="es-CO" sz="1600" dirty="0"/>
              <a:t>Utilización de los medios tecnológicos (pagina web. Ventanilla Única) </a:t>
            </a:r>
          </a:p>
          <a:p>
            <a:pPr lvl="0">
              <a:lnSpc>
                <a:spcPts val="2160"/>
              </a:lnSpc>
              <a:spcBef>
                <a:spcPts val="0"/>
              </a:spcBef>
              <a:spcAft>
                <a:spcPts val="0"/>
              </a:spcAft>
              <a:buFont typeface="Wingdings" panose="05000000000000000000" pitchFamily="2" charset="2"/>
              <a:buChar char="v"/>
            </a:pPr>
            <a:r>
              <a:rPr lang="es-CO" sz="1600" dirty="0"/>
              <a:t>Realizar una revisión a los procesos misionales de la entidad y establece cuáles</a:t>
            </a:r>
          </a:p>
          <a:p>
            <a:pPr marL="0" lvl="0" indent="0">
              <a:lnSpc>
                <a:spcPts val="2160"/>
              </a:lnSpc>
              <a:spcBef>
                <a:spcPts val="0"/>
              </a:spcBef>
              <a:spcAft>
                <a:spcPts val="0"/>
              </a:spcAft>
              <a:buNone/>
            </a:pPr>
            <a:r>
              <a:rPr lang="es-CO" sz="1600" dirty="0"/>
              <a:t> entregan de bienes y servicios que son susceptibles de ser mejorados </a:t>
            </a:r>
            <a:r>
              <a:rPr lang="es-CO" sz="1600" dirty="0" smtClean="0"/>
              <a:t>tecnológicamente  </a:t>
            </a:r>
            <a:r>
              <a:rPr lang="es-CO" sz="1600" dirty="0"/>
              <a:t>y/o administrativa.</a:t>
            </a:r>
          </a:p>
          <a:p>
            <a:pPr lvl="0">
              <a:lnSpc>
                <a:spcPts val="2160"/>
              </a:lnSpc>
              <a:spcBef>
                <a:spcPts val="0"/>
              </a:spcBef>
              <a:spcAft>
                <a:spcPts val="0"/>
              </a:spcAft>
              <a:buFont typeface="Wingdings" panose="05000000000000000000" pitchFamily="2" charset="2"/>
              <a:buChar char="v"/>
            </a:pPr>
            <a:r>
              <a:rPr lang="es-CO" sz="1600" dirty="0"/>
              <a:t>Establecer las acciones para generar la racionalización en la prestación de los </a:t>
            </a:r>
            <a:r>
              <a:rPr lang="es-CO" sz="1600" dirty="0" smtClean="0"/>
              <a:t>servicios Académicos</a:t>
            </a:r>
            <a:r>
              <a:rPr lang="es-CO" sz="1600" dirty="0"/>
              <a:t>, administrativos y financieros</a:t>
            </a:r>
          </a:p>
        </p:txBody>
      </p:sp>
      <p:pic>
        <p:nvPicPr>
          <p:cNvPr id="11266" name="Picture 2" descr="Sistemas de Gestión Documental. - Micr Sai"/>
          <p:cNvPicPr>
            <a:picLocks noChangeAspect="1" noChangeArrowheads="1"/>
          </p:cNvPicPr>
          <p:nvPr/>
        </p:nvPicPr>
        <p:blipFill rotWithShape="1">
          <a:blip r:embed="rId2">
            <a:extLst>
              <a:ext uri="{28A0092B-C50C-407E-A947-70E740481C1C}">
                <a14:useLocalDpi xmlns:a14="http://schemas.microsoft.com/office/drawing/2010/main" val="0"/>
              </a:ext>
            </a:extLst>
          </a:blip>
          <a:srcRect l="6151" r="4317"/>
          <a:stretch/>
        </p:blipFill>
        <p:spPr bwMode="auto">
          <a:xfrm>
            <a:off x="348916" y="2529015"/>
            <a:ext cx="3045074" cy="36821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8439" y="0"/>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30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53000" y="555472"/>
            <a:ext cx="10571998" cy="970450"/>
          </a:xfrm>
        </p:spPr>
        <p:txBody>
          <a:bodyPr/>
          <a:lstStyle/>
          <a:p>
            <a:pPr lvl="1" algn="l" defTabSz="457200" rtl="0">
              <a:spcBef>
                <a:spcPct val="0"/>
              </a:spcBef>
            </a:pPr>
            <a:r>
              <a:rPr lang="es-CO" sz="4000" b="1" dirty="0">
                <a:solidFill>
                  <a:srgbClr val="00B050"/>
                </a:solidFill>
              </a:rPr>
              <a:t>RENDICIÓN DE CUENTAS</a:t>
            </a:r>
            <a:r>
              <a:rPr lang="es-CO" sz="3800" dirty="0">
                <a:solidFill>
                  <a:schemeClr val="accent1"/>
                </a:solidFill>
              </a:rPr>
              <a:t/>
            </a:r>
            <a:br>
              <a:rPr lang="es-CO" sz="3800" dirty="0">
                <a:solidFill>
                  <a:schemeClr val="accent1"/>
                </a:solidFill>
              </a:rPr>
            </a:br>
            <a:endParaRPr lang="es-CO" dirty="0"/>
          </a:p>
        </p:txBody>
      </p:sp>
      <p:sp>
        <p:nvSpPr>
          <p:cNvPr id="3" name="Marcador de contenido 2"/>
          <p:cNvSpPr>
            <a:spLocks noGrp="1"/>
          </p:cNvSpPr>
          <p:nvPr>
            <p:ph idx="1"/>
          </p:nvPr>
        </p:nvSpPr>
        <p:spPr>
          <a:xfrm>
            <a:off x="4287253" y="2017714"/>
            <a:ext cx="7391400" cy="4840286"/>
          </a:xfrm>
        </p:spPr>
        <p:txBody>
          <a:bodyPr>
            <a:normAutofit fontScale="92500" lnSpcReduction="10000"/>
          </a:bodyPr>
          <a:lstStyle/>
          <a:p>
            <a:pPr marL="0" indent="0">
              <a:buNone/>
            </a:pPr>
            <a:r>
              <a:rPr lang="es-ES" dirty="0"/>
              <a:t>Este es un proceso con el que se logra tener un control de la utilización de los recursos, por parte de la administración. Y se busca que la ciudadanía interesada obtenga la información de primera mano para conocer la transparencia de la institución.</a:t>
            </a:r>
            <a:r>
              <a:rPr lang="es-CO" sz="2100" dirty="0"/>
              <a:t> </a:t>
            </a:r>
          </a:p>
          <a:p>
            <a:pPr marL="0" indent="0" algn="just">
              <a:buNone/>
            </a:pPr>
            <a:r>
              <a:rPr lang="es-CO" sz="2100" dirty="0"/>
              <a:t>Para garantizar una rendición de cuentas claras, precisas y transparentes la institución educativa </a:t>
            </a:r>
            <a:r>
              <a:rPr lang="es-CO" sz="2100" dirty="0" smtClean="0"/>
              <a:t>NUEVA ESPERANZA LA PALMA se </a:t>
            </a:r>
            <a:r>
              <a:rPr lang="es-CO" sz="2100" dirty="0"/>
              <a:t>manejan los siguientes aspectos:</a:t>
            </a:r>
          </a:p>
          <a:p>
            <a:pPr lvl="0" algn="just"/>
            <a:r>
              <a:rPr lang="es-CO" sz="2100" dirty="0"/>
              <a:t>La institución educativa </a:t>
            </a:r>
            <a:r>
              <a:rPr lang="es-CO" sz="2100" dirty="0" smtClean="0"/>
              <a:t>realizara rendición </a:t>
            </a:r>
            <a:r>
              <a:rPr lang="es-CO" sz="2100" dirty="0"/>
              <a:t>de cuentas, al consejo Directivo, Padres de Familia, Docentes, por medio de un informe de </a:t>
            </a:r>
            <a:r>
              <a:rPr lang="es-CO" sz="2100" dirty="0" smtClean="0"/>
              <a:t>Gestión.</a:t>
            </a:r>
            <a:endParaRPr lang="es-CO" sz="2100" dirty="0"/>
          </a:p>
          <a:p>
            <a:pPr lvl="0" algn="just"/>
            <a:r>
              <a:rPr lang="es-CO" sz="2100" dirty="0"/>
              <a:t>Trimestralmente  se publican en la Página Web institucional,  los estados financieros, el Balance general y las ejecuciones de ingresos y gastos</a:t>
            </a:r>
            <a:r>
              <a:rPr lang="es-CO" sz="2100" dirty="0" smtClean="0"/>
              <a:t>.</a:t>
            </a:r>
            <a:r>
              <a:rPr lang="es-CO" sz="2100" dirty="0"/>
              <a:t> </a:t>
            </a:r>
          </a:p>
          <a:p>
            <a:pPr lvl="0" algn="just"/>
            <a:r>
              <a:rPr lang="es-CO" sz="2100" dirty="0"/>
              <a:t>Rendición de cuentas a los entes de control, según el cronograma de cada ente.</a:t>
            </a:r>
          </a:p>
          <a:p>
            <a:endParaRPr lang="es-CO" dirty="0"/>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4974"/>
          <a:stretch/>
        </p:blipFill>
        <p:spPr>
          <a:xfrm>
            <a:off x="437148" y="2430378"/>
            <a:ext cx="3761873" cy="3818676"/>
          </a:xfrm>
          <a:prstGeom prst="rect">
            <a:avLst/>
          </a:prstGeom>
        </p:spPr>
      </p:pic>
      <p:pic>
        <p:nvPicPr>
          <p:cNvPr id="8"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72345" y="96252"/>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473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20002" y="692591"/>
            <a:ext cx="10571998" cy="970450"/>
          </a:xfrm>
        </p:spPr>
        <p:txBody>
          <a:bodyPr/>
          <a:lstStyle/>
          <a:p>
            <a:pPr algn="ctr"/>
            <a:r>
              <a:rPr lang="es-ES" sz="3200" dirty="0">
                <a:solidFill>
                  <a:srgbClr val="00B050"/>
                </a:solidFill>
              </a:rPr>
              <a:t>MECANISMOS  PARA  MEJORAR LA  ATENCIÓN  AL  CIUDADANO</a:t>
            </a:r>
            <a:endParaRPr lang="es-CO" sz="3200" dirty="0">
              <a:solidFill>
                <a:srgbClr val="00B050"/>
              </a:solidFill>
            </a:endParaRPr>
          </a:p>
        </p:txBody>
      </p:sp>
      <p:sp>
        <p:nvSpPr>
          <p:cNvPr id="3" name="Marcador de contenido 2"/>
          <p:cNvSpPr>
            <a:spLocks noGrp="1"/>
          </p:cNvSpPr>
          <p:nvPr>
            <p:ph idx="1"/>
          </p:nvPr>
        </p:nvSpPr>
        <p:spPr>
          <a:xfrm>
            <a:off x="276292" y="2137285"/>
            <a:ext cx="9028670" cy="4563762"/>
          </a:xfrm>
        </p:spPr>
        <p:txBody>
          <a:bodyPr>
            <a:normAutofit fontScale="55000" lnSpcReduction="20000"/>
          </a:bodyPr>
          <a:lstStyle/>
          <a:p>
            <a:pPr marL="0" indent="0" algn="just">
              <a:buNone/>
            </a:pPr>
            <a:endParaRPr lang="es-ES_tradnl" dirty="0" smtClean="0">
              <a:solidFill>
                <a:schemeClr val="tx2"/>
              </a:solidFill>
            </a:endParaRPr>
          </a:p>
          <a:p>
            <a:pPr marL="0" indent="0" algn="just">
              <a:buNone/>
            </a:pPr>
            <a:r>
              <a:rPr lang="es-ES_tradnl" sz="2400" dirty="0" smtClean="0"/>
              <a:t>Este </a:t>
            </a:r>
            <a:r>
              <a:rPr lang="es-ES_tradnl" sz="2400" dirty="0"/>
              <a:t>componente tiene por objetivo garantizar la calidad y el acceso a los trámites y servicios que ofrecen las entidades públicas, mejorar la relación con el ciudadano y fortalecer los canales de comunicación. El Modelo de Gestión Pública</a:t>
            </a:r>
            <a:r>
              <a:rPr lang="es-ES_tradnl" sz="2100" dirty="0"/>
              <a:t> Eficiente al Servicio del Ciudadano, estableció al ciudadano como eje central de la gestión pública.</a:t>
            </a:r>
            <a:endParaRPr lang="es-CO" sz="2100" dirty="0"/>
          </a:p>
          <a:p>
            <a:pPr marL="0" indent="0" algn="just">
              <a:buNone/>
            </a:pPr>
            <a:r>
              <a:rPr lang="es-ES" sz="2100" dirty="0" smtClean="0"/>
              <a:t>También </a:t>
            </a:r>
            <a:r>
              <a:rPr lang="es-ES" sz="2100" dirty="0"/>
              <a:t>se recomienda hacer uso de encuestas de percepción de ciudadanos respecto a la calidad del servicio ofrecido por la entidad, y de la información que reposa en la entidad relacionada con peticiones, quejas y reclamos. Esta información permite identificar de primera mano las necesidades más sentidas de los ciudadanos y los elementos críticos del servicio que deben ser mejorados</a:t>
            </a:r>
            <a:r>
              <a:rPr lang="es-ES" sz="2100" dirty="0" smtClean="0"/>
              <a:t>.</a:t>
            </a:r>
          </a:p>
          <a:p>
            <a:pPr marL="0" indent="0">
              <a:buNone/>
            </a:pPr>
            <a:r>
              <a:rPr lang="es-ES_tradnl" sz="2100" dirty="0"/>
              <a:t>a. Estructura administrativa y Direccionamiento estratégico. Las actividades están relacionadas con el fortalecimiento del nivel de importancia que tiene el proceso de atención al ciudadano al interior de la entidad como la presentación de los informes de seguimiento a la gestión de las </a:t>
            </a:r>
            <a:r>
              <a:rPr lang="es-ES_tradnl" sz="2100" dirty="0" smtClean="0"/>
              <a:t>PQRS</a:t>
            </a:r>
            <a:endParaRPr lang="es-CO" sz="2100" dirty="0"/>
          </a:p>
          <a:p>
            <a:pPr marL="0" indent="0">
              <a:buNone/>
            </a:pPr>
            <a:r>
              <a:rPr lang="es-ES_tradnl" sz="2100" dirty="0"/>
              <a:t>b. Fortalecimiento de los canales de atención. Las actividades de este componente tienen por objetivo fortalecer los medios y escenarios a través de los cuales la entidad interactúa con la ciudadanía y sus grupos de interés para la atención de las peticiones, quejas, reclamos, denuncias, trámites y servicios</a:t>
            </a:r>
            <a:r>
              <a:rPr lang="es-ES_tradnl" sz="2100" dirty="0" smtClean="0"/>
              <a:t>.</a:t>
            </a:r>
            <a:endParaRPr lang="es-CO" sz="2100" dirty="0" smtClean="0"/>
          </a:p>
          <a:p>
            <a:pPr marL="0" indent="0">
              <a:buNone/>
            </a:pPr>
            <a:r>
              <a:rPr lang="es-ES_tradnl" sz="2100" dirty="0" smtClean="0"/>
              <a:t> c</a:t>
            </a:r>
            <a:r>
              <a:rPr lang="es-ES_tradnl" sz="2100" dirty="0"/>
              <a:t>. Talento humano. La cualificación de los servidores públicos que participan del proceso de atención a la ciudadanía constituye la actividad más importante para el fortalecimiento y mejoramiento del servicio al ciudadano, porque los servidores públicos son quienes facilitan el acceso a los bienes y servicios de la entidad.</a:t>
            </a:r>
            <a:endParaRPr lang="es-CO" sz="2100" dirty="0"/>
          </a:p>
          <a:p>
            <a:pPr marL="0" indent="0">
              <a:buNone/>
            </a:pPr>
            <a:r>
              <a:rPr lang="es-ES_tradnl" sz="2100" dirty="0"/>
              <a:t> </a:t>
            </a:r>
            <a:r>
              <a:rPr lang="es-ES_tradnl" sz="2100" dirty="0" smtClean="0"/>
              <a:t>d</a:t>
            </a:r>
            <a:r>
              <a:rPr lang="es-ES_tradnl" sz="2100" dirty="0"/>
              <a:t>. Normativo y procedimental. Comprende las acciones relacionadas con el deber de </a:t>
            </a:r>
            <a:r>
              <a:rPr lang="es-ES_tradnl" sz="2100" dirty="0" smtClean="0"/>
              <a:t>la Institución </a:t>
            </a:r>
            <a:r>
              <a:rPr lang="es-ES_tradnl" sz="2100" dirty="0"/>
              <a:t>de garantizar la documentación de sus procesos y procedimientos.</a:t>
            </a:r>
            <a:endParaRPr lang="es-CO" sz="2100" dirty="0"/>
          </a:p>
          <a:p>
            <a:pPr marL="0" indent="0">
              <a:buNone/>
            </a:pPr>
            <a:r>
              <a:rPr lang="es-ES_tradnl" sz="2100" dirty="0" smtClean="0"/>
              <a:t>e</a:t>
            </a:r>
            <a:r>
              <a:rPr lang="es-ES_tradnl" sz="2100" dirty="0"/>
              <a:t>. Relacionamiento con el ciudadano. Este componente agrupa las actividades que dan cuenta de la gestión de la entidad para conocer a sus grupos de interés, sus expectativas, intereses y percepción sobre la </a:t>
            </a:r>
            <a:r>
              <a:rPr lang="es-ES_tradnl" sz="2100" dirty="0" smtClean="0"/>
              <a:t>gestión.</a:t>
            </a:r>
          </a:p>
          <a:p>
            <a:pPr marL="0" indent="0">
              <a:buNone/>
            </a:pPr>
            <a:endParaRPr lang="es-CO" dirty="0">
              <a:solidFill>
                <a:schemeClr val="tx2"/>
              </a:solidFill>
            </a:endParaRPr>
          </a:p>
          <a:p>
            <a:pPr marL="0" indent="0" algn="just">
              <a:buNone/>
            </a:pPr>
            <a:endParaRPr lang="es-CO" dirty="0">
              <a:solidFill>
                <a:schemeClr val="tx2"/>
              </a:solidFill>
            </a:endParaRPr>
          </a:p>
        </p:txBody>
      </p:sp>
      <p:pic>
        <p:nvPicPr>
          <p:cNvPr id="10242" name="Picture 2" descr="Buzón de peticiones, quejas, reclamos, sugerencias y felicitaciones –  Página 2 – MERCADATOS S.A.S B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9672" y="2280759"/>
            <a:ext cx="3114675" cy="39528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12187" y="38778"/>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150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0313" y="1295353"/>
            <a:ext cx="10571998" cy="970450"/>
          </a:xfrm>
        </p:spPr>
        <p:txBody>
          <a:bodyPr/>
          <a:lstStyle/>
          <a:p>
            <a:pPr algn="ctr"/>
            <a:r>
              <a:rPr lang="es-ES" dirty="0">
                <a:solidFill>
                  <a:srgbClr val="00B050"/>
                </a:solidFill>
              </a:rPr>
              <a:t>TRANSPARENCIA Y ACCESO A LA INFORMACIÓN</a:t>
            </a:r>
            <a:r>
              <a:rPr lang="es-ES" dirty="0">
                <a:solidFill>
                  <a:schemeClr val="accent1"/>
                </a:solidFill>
              </a:rPr>
              <a:t/>
            </a:r>
            <a:br>
              <a:rPr lang="es-ES" dirty="0">
                <a:solidFill>
                  <a:schemeClr val="accent1"/>
                </a:solidFill>
              </a:rPr>
            </a:br>
            <a:endParaRPr lang="es-CO" dirty="0"/>
          </a:p>
        </p:txBody>
      </p:sp>
      <p:sp>
        <p:nvSpPr>
          <p:cNvPr id="3" name="Marcador de contenido 2"/>
          <p:cNvSpPr>
            <a:spLocks noGrp="1"/>
          </p:cNvSpPr>
          <p:nvPr>
            <p:ph idx="1"/>
          </p:nvPr>
        </p:nvSpPr>
        <p:spPr>
          <a:xfrm>
            <a:off x="375905" y="2491512"/>
            <a:ext cx="6794915" cy="3831003"/>
          </a:xfrm>
        </p:spPr>
        <p:txBody>
          <a:bodyPr>
            <a:normAutofit fontScale="92500" lnSpcReduction="10000"/>
          </a:bodyPr>
          <a:lstStyle/>
          <a:p>
            <a:pPr marL="0" indent="0">
              <a:buNone/>
            </a:pPr>
            <a:r>
              <a:rPr lang="es-CO" dirty="0" smtClean="0"/>
              <a:t>Este </a:t>
            </a:r>
            <a:r>
              <a:rPr lang="es-CO" dirty="0"/>
              <a:t>componente recoge los lineamientos para la garantía del derecho fundamental de Acceso a la Información Pública regulado por la Ley 1712 de 2014 y el Decreto Reglamentario 1081 de 2015, según la cual toda persona puede acceder a la información pública en posesión o bajo el control de los sujetos obligados de la ley. </a:t>
            </a:r>
          </a:p>
          <a:p>
            <a:pPr>
              <a:buClrTx/>
              <a:buFont typeface="Wingdings" panose="05000000000000000000" pitchFamily="2" charset="2"/>
              <a:buChar char="Ø"/>
            </a:pPr>
            <a:r>
              <a:rPr lang="es-ES_tradnl" dirty="0"/>
              <a:t>Lineamientos de Transparencia Activa</a:t>
            </a:r>
          </a:p>
          <a:p>
            <a:pPr>
              <a:buClrTx/>
              <a:buFont typeface="Wingdings" panose="05000000000000000000" pitchFamily="2" charset="2"/>
              <a:buChar char="Ø"/>
            </a:pPr>
            <a:r>
              <a:rPr lang="es-ES_tradnl" dirty="0"/>
              <a:t>Lineamientos de Transparencia Pasiva</a:t>
            </a:r>
          </a:p>
          <a:p>
            <a:pPr>
              <a:buClrTx/>
              <a:buFont typeface="Wingdings" panose="05000000000000000000" pitchFamily="2" charset="2"/>
              <a:buChar char="Ø"/>
            </a:pPr>
            <a:r>
              <a:rPr lang="es-ES_tradnl" dirty="0"/>
              <a:t>Elaboración de los Instrumentos de Gestión de la Información</a:t>
            </a:r>
          </a:p>
          <a:p>
            <a:pPr>
              <a:buClrTx/>
              <a:buFont typeface="Wingdings" panose="05000000000000000000" pitchFamily="2" charset="2"/>
              <a:buChar char="Ø"/>
            </a:pPr>
            <a:r>
              <a:rPr lang="es-ES_tradnl" dirty="0"/>
              <a:t>Criterio diferencial de accesibilidad</a:t>
            </a:r>
          </a:p>
          <a:p>
            <a:pPr>
              <a:buClrTx/>
              <a:buFont typeface="Wingdings" panose="05000000000000000000" pitchFamily="2" charset="2"/>
              <a:buChar char="Ø"/>
            </a:pPr>
            <a:r>
              <a:rPr lang="es-ES_tradnl" dirty="0"/>
              <a:t>Monitoreo del Acceso a la Información Pública</a:t>
            </a:r>
          </a:p>
          <a:p>
            <a:endParaRPr lang="es-CO" dirty="0">
              <a:solidFill>
                <a:schemeClr val="bg2"/>
              </a:solidFill>
            </a:endParaRPr>
          </a:p>
        </p:txBody>
      </p:sp>
      <p:pic>
        <p:nvPicPr>
          <p:cNvPr id="6148" name="Picture 4" descr="Información - Qué es, definición y concepto | Economipedia"/>
          <p:cNvPicPr>
            <a:picLocks noChangeAspect="1" noChangeArrowheads="1"/>
          </p:cNvPicPr>
          <p:nvPr/>
        </p:nvPicPr>
        <p:blipFill rotWithShape="1">
          <a:blip r:embed="rId2">
            <a:extLst>
              <a:ext uri="{28A0092B-C50C-407E-A947-70E740481C1C}">
                <a14:useLocalDpi xmlns:a14="http://schemas.microsoft.com/office/drawing/2010/main" val="0"/>
              </a:ext>
            </a:extLst>
          </a:blip>
          <a:srcRect l="7877" r="3277"/>
          <a:stretch/>
        </p:blipFill>
        <p:spPr bwMode="auto">
          <a:xfrm>
            <a:off x="7086599" y="2491512"/>
            <a:ext cx="4788569" cy="36422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91870" y="0"/>
            <a:ext cx="1102178" cy="16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791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20290" y="630168"/>
            <a:ext cx="10571998" cy="970450"/>
          </a:xfrm>
        </p:spPr>
        <p:txBody>
          <a:bodyPr/>
          <a:lstStyle/>
          <a:p>
            <a:pPr algn="ctr"/>
            <a:r>
              <a:rPr lang="es-ES" sz="3200" dirty="0">
                <a:solidFill>
                  <a:srgbClr val="00B050"/>
                </a:solidFill>
              </a:rPr>
              <a:t>INICIATIVAS O ESTRATEGIAS ADICIONALES PARA LUCHA CONTRA LA CORRUPCIÓN</a:t>
            </a:r>
            <a:endParaRPr lang="es-CO" sz="3200" dirty="0">
              <a:solidFill>
                <a:srgbClr val="00B050"/>
              </a:solidFill>
            </a:endParaRPr>
          </a:p>
        </p:txBody>
      </p:sp>
      <p:sp>
        <p:nvSpPr>
          <p:cNvPr id="3" name="Marcador de contenido 2"/>
          <p:cNvSpPr>
            <a:spLocks noGrp="1"/>
          </p:cNvSpPr>
          <p:nvPr>
            <p:ph idx="1"/>
          </p:nvPr>
        </p:nvSpPr>
        <p:spPr>
          <a:xfrm>
            <a:off x="4044778" y="2092411"/>
            <a:ext cx="7947511" cy="4596807"/>
          </a:xfrm>
        </p:spPr>
        <p:txBody>
          <a:bodyPr>
            <a:normAutofit/>
          </a:bodyPr>
          <a:lstStyle/>
          <a:p>
            <a:pPr marL="0" lvl="0" indent="0" algn="just">
              <a:buNone/>
            </a:pPr>
            <a:r>
              <a:rPr lang="es-ES" dirty="0"/>
              <a:t>Este componente recoge los lineamientos para la garantía del derecho fundamental de Acceso a la Información Pública regulado por la Ley 1712 de 2014 y el Decreto Reglamentario 1081 de 2015, según la cual toda persona puede acceder a la información pública en posesión o bajo el control de los sujetos obligados de la ley. En tal sentido, las entidades están llamadas a incluir en su plan anticorrupción acciones encaminadas al fortalecimiento del derecho de acceso a la información pública tanto en la gestión administrativa, como en los servidores públicos y </a:t>
            </a:r>
            <a:r>
              <a:rPr lang="es-ES" dirty="0" smtClean="0"/>
              <a:t>ciudadanos</a:t>
            </a:r>
          </a:p>
          <a:p>
            <a:pPr lvl="0" algn="just"/>
            <a:r>
              <a:rPr lang="es-CO" dirty="0" smtClean="0"/>
              <a:t>Consultar las facturas y antecedentes </a:t>
            </a:r>
            <a:r>
              <a:rPr lang="es-CO" dirty="0"/>
              <a:t>de proveedores, contratistas y personal que labora en la Institución</a:t>
            </a:r>
            <a:r>
              <a:rPr lang="es-CO" dirty="0" smtClean="0"/>
              <a:t>.</a:t>
            </a:r>
          </a:p>
          <a:p>
            <a:pPr algn="just"/>
            <a:r>
              <a:rPr lang="es-CO" dirty="0"/>
              <a:t>Utilizar medios de comunicación para la rendición de cuentas.</a:t>
            </a:r>
          </a:p>
          <a:p>
            <a:pPr lvl="0" algn="just"/>
            <a:r>
              <a:rPr lang="es-CO" dirty="0" smtClean="0"/>
              <a:t>Campañas de medio ambiente</a:t>
            </a:r>
            <a:endParaRPr lang="es-CO" dirty="0"/>
          </a:p>
          <a:p>
            <a:endParaRPr lang="es-CO" dirty="0"/>
          </a:p>
        </p:txBody>
      </p:sp>
      <p:pic>
        <p:nvPicPr>
          <p:cNvPr id="6"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20470" y="0"/>
            <a:ext cx="1102178" cy="162426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lan Anticorrupción y de Atención al Ciudadano 2018 y su Mapa de Riesgos de  Corrup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163" y="2339546"/>
            <a:ext cx="3418486" cy="3801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94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20002" y="447188"/>
            <a:ext cx="10571998" cy="970450"/>
          </a:xfrm>
        </p:spPr>
        <p:txBody>
          <a:bodyPr/>
          <a:lstStyle/>
          <a:p>
            <a:r>
              <a:rPr lang="es-CO" sz="4400" dirty="0" smtClean="0">
                <a:solidFill>
                  <a:srgbClr val="00B050"/>
                </a:solidFill>
              </a:rPr>
              <a:t>SEGUIMIENTO</a:t>
            </a:r>
            <a:endParaRPr lang="es-CO" sz="4400" dirty="0">
              <a:solidFill>
                <a:srgbClr val="00B050"/>
              </a:solidFill>
            </a:endParaRPr>
          </a:p>
        </p:txBody>
      </p:sp>
      <p:sp>
        <p:nvSpPr>
          <p:cNvPr id="3" name="Marcador de contenido 2"/>
          <p:cNvSpPr>
            <a:spLocks noGrp="1"/>
          </p:cNvSpPr>
          <p:nvPr>
            <p:ph idx="1"/>
          </p:nvPr>
        </p:nvSpPr>
        <p:spPr>
          <a:xfrm>
            <a:off x="403655" y="2430163"/>
            <a:ext cx="6490440" cy="3923936"/>
          </a:xfrm>
        </p:spPr>
        <p:txBody>
          <a:bodyPr>
            <a:normAutofit lnSpcReduction="10000"/>
          </a:bodyPr>
          <a:lstStyle/>
          <a:p>
            <a:pPr algn="just">
              <a:buFont typeface="Wingdings" panose="05000000000000000000" pitchFamily="2" charset="2"/>
              <a:buChar char="q"/>
            </a:pPr>
            <a:r>
              <a:rPr lang="es-ES_tradnl" sz="2000" dirty="0">
                <a:latin typeface="Corbel" panose="020B0503020204020204" pitchFamily="34" charset="0"/>
              </a:rPr>
              <a:t>El Jefe de Control Interno o quien haga sus veces, se realizará  tres (3) veces al año</a:t>
            </a:r>
            <a:endParaRPr lang="es-CO" sz="2000" dirty="0">
              <a:latin typeface="Corbel" panose="020B0503020204020204" pitchFamily="34" charset="0"/>
            </a:endParaRPr>
          </a:p>
          <a:p>
            <a:pPr lvl="0" algn="just">
              <a:buFont typeface="Wingdings" panose="05000000000000000000" pitchFamily="2" charset="2"/>
              <a:buChar char="q"/>
            </a:pPr>
            <a:r>
              <a:rPr lang="es-ES_tradnl" sz="2000" dirty="0">
                <a:latin typeface="Corbel" panose="020B0503020204020204" pitchFamily="34" charset="0"/>
              </a:rPr>
              <a:t>Primer seguimiento: Con corte al 30 de abril. En esa medida, la publicación se efectuará dentro de los diez (10) primeros días del mes de mayo</a:t>
            </a:r>
            <a:endParaRPr lang="es-CO" sz="2000" dirty="0">
              <a:latin typeface="Corbel" panose="020B0503020204020204" pitchFamily="34" charset="0"/>
            </a:endParaRPr>
          </a:p>
          <a:p>
            <a:pPr lvl="0" algn="just">
              <a:buFont typeface="Wingdings" panose="05000000000000000000" pitchFamily="2" charset="2"/>
              <a:buChar char="q"/>
            </a:pPr>
            <a:r>
              <a:rPr lang="es-ES_tradnl" sz="2000" dirty="0">
                <a:latin typeface="Corbel" panose="020B0503020204020204" pitchFamily="34" charset="0"/>
              </a:rPr>
              <a:t>Segundo seguimiento: Con corte al 31 de Agosto. La publicación se efectuará dentro de los diez (10) primeros días del mes de septiembre</a:t>
            </a:r>
            <a:endParaRPr lang="es-CO" sz="2000" dirty="0">
              <a:latin typeface="Corbel" panose="020B0503020204020204" pitchFamily="34" charset="0"/>
            </a:endParaRPr>
          </a:p>
          <a:p>
            <a:pPr algn="just">
              <a:buFont typeface="Wingdings" panose="05000000000000000000" pitchFamily="2" charset="2"/>
              <a:buChar char="q"/>
            </a:pPr>
            <a:r>
              <a:rPr lang="es-ES_tradnl" sz="2000" dirty="0">
                <a:latin typeface="Corbel" panose="020B0503020204020204" pitchFamily="34" charset="0"/>
              </a:rPr>
              <a:t>Segundo seguimiento: Con corte al 31 de diciembre. La publicación se efectuará dentro de los diez (10) primeros días del mes de enero</a:t>
            </a:r>
            <a:endParaRPr lang="es-CO" sz="2000" dirty="0">
              <a:latin typeface="Corbel" panose="020B0503020204020204" pitchFamily="34" charset="0"/>
            </a:endParaRPr>
          </a:p>
          <a:p>
            <a:pPr algn="just"/>
            <a:endParaRPr lang="es-CO" dirty="0">
              <a:solidFill>
                <a:schemeClr val="tx2"/>
              </a:solidFill>
            </a:endParaRPr>
          </a:p>
        </p:txBody>
      </p:sp>
      <p:pic>
        <p:nvPicPr>
          <p:cNvPr id="16386" name="Picture 2" descr="MAPA DE RIESGOS DE CORRUPCIÓN 2020 - Hospital Francisco de Paula Santander"/>
          <p:cNvPicPr>
            <a:picLocks noChangeAspect="1" noChangeArrowheads="1"/>
          </p:cNvPicPr>
          <p:nvPr/>
        </p:nvPicPr>
        <p:blipFill rotWithShape="1">
          <a:blip r:embed="rId2">
            <a:extLst>
              <a:ext uri="{28A0092B-C50C-407E-A947-70E740481C1C}">
                <a14:useLocalDpi xmlns:a14="http://schemas.microsoft.com/office/drawing/2010/main" val="0"/>
              </a:ext>
            </a:extLst>
          </a:blip>
          <a:srcRect l="13914" r="19083"/>
          <a:stretch/>
        </p:blipFill>
        <p:spPr bwMode="auto">
          <a:xfrm>
            <a:off x="7158789" y="2207141"/>
            <a:ext cx="4439654" cy="37242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5526" y1="47321" x2="53947" y2="41071"/>
                      </a14:backgroundRemoval>
                    </a14:imgEffect>
                  </a14:imgLayer>
                </a14:imgProps>
              </a:ext>
              <a:ext uri="{28A0092B-C50C-407E-A947-70E740481C1C}">
                <a14:useLocalDpi xmlns:a14="http://schemas.microsoft.com/office/drawing/2010/main" val="0"/>
              </a:ext>
            </a:extLst>
          </a:blip>
          <a:srcRect/>
          <a:stretch>
            <a:fillRect/>
          </a:stretch>
        </p:blipFill>
        <p:spPr bwMode="auto">
          <a:xfrm>
            <a:off x="403655" y="86754"/>
            <a:ext cx="1040510" cy="1533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08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88541" y="329514"/>
            <a:ext cx="10648832" cy="1005016"/>
          </a:xfrm>
        </p:spPr>
        <p:txBody>
          <a:bodyPr/>
          <a:lstStyle/>
          <a:p>
            <a:r>
              <a:rPr lang="es-CO" sz="3200" dirty="0"/>
              <a:t>INSTITUCIÓN EDUCATIVA NUEVA ESPERANZA LA </a:t>
            </a:r>
            <a:r>
              <a:rPr lang="es-CO" sz="3200" dirty="0" smtClean="0"/>
              <a:t>PALMA </a:t>
            </a:r>
            <a:r>
              <a:rPr lang="es-CO" sz="3200" u="sng" dirty="0" smtClean="0"/>
              <a:t>MAPA </a:t>
            </a:r>
            <a:r>
              <a:rPr lang="es-CO" sz="3200" u="sng" dirty="0"/>
              <a:t>DE RIESGOS </a:t>
            </a:r>
            <a:r>
              <a:rPr lang="es-CO" sz="3200" u="sng" dirty="0" smtClean="0"/>
              <a:t>DE CORRUPCIÓN </a:t>
            </a:r>
            <a:r>
              <a:rPr lang="es-CO" sz="3200" u="sng" dirty="0"/>
              <a:t>2022</a:t>
            </a:r>
            <a:endParaRPr lang="es-CO" sz="3200" dirty="0"/>
          </a:p>
        </p:txBody>
      </p:sp>
      <p:graphicFrame>
        <p:nvGraphicFramePr>
          <p:cNvPr id="4" name="Tabla 3"/>
          <p:cNvGraphicFramePr>
            <a:graphicFrameLocks noGrp="1"/>
          </p:cNvGraphicFramePr>
          <p:nvPr>
            <p:extLst>
              <p:ext uri="{D42A27DB-BD31-4B8C-83A1-F6EECF244321}">
                <p14:modId xmlns:p14="http://schemas.microsoft.com/office/powerpoint/2010/main" val="108367702"/>
              </p:ext>
            </p:extLst>
          </p:nvPr>
        </p:nvGraphicFramePr>
        <p:xfrm>
          <a:off x="1696994" y="1745834"/>
          <a:ext cx="7776519" cy="4530811"/>
        </p:xfrm>
        <a:graphic>
          <a:graphicData uri="http://schemas.openxmlformats.org/drawingml/2006/table">
            <a:tbl>
              <a:tblPr firstRow="1" firstCol="1" bandRow="1">
                <a:tableStyleId>{5C22544A-7EE6-4342-B048-85BDC9FD1C3A}</a:tableStyleId>
              </a:tblPr>
              <a:tblGrid>
                <a:gridCol w="878581"/>
                <a:gridCol w="766825"/>
                <a:gridCol w="798196"/>
                <a:gridCol w="674458"/>
                <a:gridCol w="581219"/>
                <a:gridCol w="255317"/>
                <a:gridCol w="255317"/>
                <a:gridCol w="581219"/>
                <a:gridCol w="509764"/>
                <a:gridCol w="255317"/>
                <a:gridCol w="509764"/>
                <a:gridCol w="855271"/>
                <a:gridCol w="855271"/>
              </a:tblGrid>
              <a:tr h="1323931">
                <a:tc gridSpan="13">
                  <a:txBody>
                    <a:bodyPr/>
                    <a:lstStyle/>
                    <a:p>
                      <a:pPr algn="ctr">
                        <a:lnSpc>
                          <a:spcPct val="107000"/>
                        </a:lnSpc>
                        <a:spcAft>
                          <a:spcPts val="0"/>
                        </a:spcAft>
                      </a:pPr>
                      <a:r>
                        <a:rPr lang="es-CO" sz="700" dirty="0">
                          <a:effectLst/>
                        </a:rPr>
                        <a:t> </a:t>
                      </a:r>
                      <a:endParaRPr lang="es-CO" sz="800" dirty="0">
                        <a:effectLst/>
                      </a:endParaRPr>
                    </a:p>
                    <a:p>
                      <a:pPr algn="ctr">
                        <a:lnSpc>
                          <a:spcPct val="107000"/>
                        </a:lnSpc>
                        <a:spcAft>
                          <a:spcPts val="0"/>
                        </a:spcAft>
                      </a:pPr>
                      <a:r>
                        <a:rPr lang="es-CO" sz="700" dirty="0">
                          <a:effectLst/>
                        </a:rPr>
                        <a:t> </a:t>
                      </a:r>
                      <a:endParaRPr lang="es-CO" sz="800" dirty="0">
                        <a:effectLst/>
                      </a:endParaRPr>
                    </a:p>
                    <a:p>
                      <a:pPr algn="ctr">
                        <a:lnSpc>
                          <a:spcPct val="107000"/>
                        </a:lnSpc>
                        <a:spcAft>
                          <a:spcPts val="0"/>
                        </a:spcAft>
                      </a:pPr>
                      <a:r>
                        <a:rPr lang="es-CO" sz="800" dirty="0">
                          <a:effectLst/>
                        </a:rPr>
                        <a:t/>
                      </a:r>
                      <a:br>
                        <a:rPr lang="es-CO" sz="800" dirty="0">
                          <a:effectLst/>
                        </a:rPr>
                      </a:br>
                      <a:r>
                        <a:rPr lang="es-CO" sz="1100" dirty="0">
                          <a:effectLst/>
                        </a:rPr>
                        <a:t>INSTITUCIÓN EDUCATIVA NUEVA ESPERANZA LA PALMA</a:t>
                      </a:r>
                      <a:br>
                        <a:rPr lang="es-CO" sz="1100" dirty="0">
                          <a:effectLst/>
                        </a:rPr>
                      </a:br>
                      <a:r>
                        <a:rPr lang="es-CO" sz="1100" u="sng" dirty="0">
                          <a:effectLst/>
                        </a:rPr>
                        <a:t>MAPA DE RIESGOS DE CORRUPCIÓN</a:t>
                      </a:r>
                      <a:r>
                        <a:rPr lang="es-CO" sz="1200" u="sng" dirty="0">
                          <a:effectLst/>
                        </a:rPr>
                        <a:t> 2022</a:t>
                      </a:r>
                      <a:endParaRPr lang="es-CO" sz="800" dirty="0">
                        <a:effectLst/>
                      </a:endParaRPr>
                    </a:p>
                    <a:p>
                      <a:pPr algn="ctr">
                        <a:lnSpc>
                          <a:spcPct val="107000"/>
                        </a:lnSpc>
                        <a:spcAft>
                          <a:spcPts val="0"/>
                        </a:spcAft>
                      </a:pPr>
                      <a:r>
                        <a:rPr lang="es-CO" sz="700" dirty="0">
                          <a:effectLst/>
                        </a:rPr>
                        <a:t> </a:t>
                      </a:r>
                      <a:endParaRPr lang="es-CO" sz="800" dirty="0">
                        <a:effectLst/>
                      </a:endParaRPr>
                    </a:p>
                    <a:p>
                      <a:pPr algn="ctr">
                        <a:lnSpc>
                          <a:spcPct val="107000"/>
                        </a:lnSpc>
                        <a:spcAft>
                          <a:spcPts val="0"/>
                        </a:spcAft>
                      </a:pPr>
                      <a:r>
                        <a:rPr lang="es-CO" sz="700" dirty="0">
                          <a:effectLst/>
                        </a:rPr>
                        <a:t> </a:t>
                      </a:r>
                      <a:endParaRPr lang="es-CO" sz="800" dirty="0">
                        <a:effectLst/>
                      </a:endParaRPr>
                    </a:p>
                    <a:p>
                      <a:pPr algn="ctr">
                        <a:lnSpc>
                          <a:spcPct val="107000"/>
                        </a:lnSpc>
                        <a:spcAft>
                          <a:spcPts val="0"/>
                        </a:spcAft>
                      </a:pPr>
                      <a:r>
                        <a:rPr lang="es-CO" sz="700" dirty="0">
                          <a:effectLst/>
                        </a:rPr>
                        <a:t> </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140430">
                <a:tc gridSpan="4">
                  <a:txBody>
                    <a:bodyPr/>
                    <a:lstStyle/>
                    <a:p>
                      <a:pPr algn="ctr">
                        <a:lnSpc>
                          <a:spcPct val="107000"/>
                        </a:lnSpc>
                        <a:spcAft>
                          <a:spcPts val="0"/>
                        </a:spcAft>
                      </a:pPr>
                      <a:r>
                        <a:rPr lang="es-CO" sz="700">
                          <a:effectLst/>
                        </a:rPr>
                        <a:t>IDENTIFICACION DEL RIESGO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a:lnSpc>
                          <a:spcPct val="107000"/>
                        </a:lnSpc>
                        <a:spcAft>
                          <a:spcPts val="0"/>
                        </a:spcAft>
                      </a:pPr>
                      <a:r>
                        <a:rPr lang="es-CO" sz="700">
                          <a:effectLst/>
                        </a:rPr>
                        <a:t>VALORACION DEL RIESGO DE CORRUPCION</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a:lnSpc>
                          <a:spcPct val="107000"/>
                        </a:lnSpc>
                        <a:spcAft>
                          <a:spcPts val="0"/>
                        </a:spcAft>
                      </a:pPr>
                      <a:r>
                        <a:rPr lang="es-CO" sz="700" dirty="0">
                          <a:effectLst/>
                        </a:rPr>
                        <a:t>MONITOREO Y REVISIÓN</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r>
              <a:tr h="277789">
                <a:tc rowSpan="3">
                  <a:txBody>
                    <a:bodyPr/>
                    <a:lstStyle/>
                    <a:p>
                      <a:pPr algn="ctr">
                        <a:lnSpc>
                          <a:spcPct val="107000"/>
                        </a:lnSpc>
                        <a:spcAft>
                          <a:spcPts val="0"/>
                        </a:spcAft>
                      </a:pPr>
                      <a:r>
                        <a:rPr lang="es-CO" sz="700">
                          <a:effectLst/>
                        </a:rPr>
                        <a:t>PROCESO / OBJETIVO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rowSpan="3">
                  <a:txBody>
                    <a:bodyPr/>
                    <a:lstStyle/>
                    <a:p>
                      <a:pPr algn="ctr">
                        <a:lnSpc>
                          <a:spcPct val="107000"/>
                        </a:lnSpc>
                        <a:spcAft>
                          <a:spcPts val="0"/>
                        </a:spcAft>
                      </a:pPr>
                      <a:r>
                        <a:rPr lang="es-CO" sz="700">
                          <a:effectLst/>
                        </a:rPr>
                        <a:t>CAUSAS</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rowSpan="3">
                  <a:txBody>
                    <a:bodyPr/>
                    <a:lstStyle/>
                    <a:p>
                      <a:pPr algn="ctr">
                        <a:lnSpc>
                          <a:spcPct val="107000"/>
                        </a:lnSpc>
                        <a:spcAft>
                          <a:spcPts val="0"/>
                        </a:spcAft>
                      </a:pPr>
                      <a:r>
                        <a:rPr lang="es-CO" sz="700">
                          <a:effectLst/>
                        </a:rPr>
                        <a:t>RIESGO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rowSpan="3">
                  <a:txBody>
                    <a:bodyPr/>
                    <a:lstStyle/>
                    <a:p>
                      <a:pPr algn="ctr">
                        <a:lnSpc>
                          <a:spcPct val="107000"/>
                        </a:lnSpc>
                        <a:spcAft>
                          <a:spcPts val="0"/>
                        </a:spcAft>
                      </a:pPr>
                      <a:r>
                        <a:rPr lang="es-CO" sz="700">
                          <a:effectLst/>
                        </a:rPr>
                        <a:t>CONSECUENCIA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gridSpan="3">
                  <a:txBody>
                    <a:bodyPr/>
                    <a:lstStyle/>
                    <a:p>
                      <a:pPr algn="ctr">
                        <a:lnSpc>
                          <a:spcPct val="107000"/>
                        </a:lnSpc>
                        <a:spcAft>
                          <a:spcPts val="0"/>
                        </a:spcAft>
                      </a:pPr>
                      <a:r>
                        <a:rPr lang="es-CO" sz="700">
                          <a:effectLst/>
                        </a:rPr>
                        <a:t>ANALISIS DEL RIESGO </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gridSpan="5">
                  <a:txBody>
                    <a:bodyPr/>
                    <a:lstStyle/>
                    <a:p>
                      <a:pPr algn="ctr">
                        <a:lnSpc>
                          <a:spcPct val="107000"/>
                        </a:lnSpc>
                        <a:spcAft>
                          <a:spcPts val="0"/>
                        </a:spcAft>
                      </a:pPr>
                      <a:r>
                        <a:rPr lang="es-CO" sz="700">
                          <a:effectLst/>
                        </a:rPr>
                        <a:t>EVALUACION DEL RIESGO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vMerge="1">
                  <a:txBody>
                    <a:bodyPr/>
                    <a:lstStyle/>
                    <a:p>
                      <a:endParaRPr lang="es-CO"/>
                    </a:p>
                  </a:txBody>
                  <a:tcPr/>
                </a:tc>
              </a:tr>
              <a:tr h="421290">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gridSpan="3">
                  <a:txBody>
                    <a:bodyPr/>
                    <a:lstStyle/>
                    <a:p>
                      <a:pPr algn="ctr">
                        <a:lnSpc>
                          <a:spcPct val="107000"/>
                        </a:lnSpc>
                        <a:spcAft>
                          <a:spcPts val="0"/>
                        </a:spcAft>
                      </a:pPr>
                      <a:r>
                        <a:rPr lang="es-CO" sz="700">
                          <a:effectLst/>
                        </a:rPr>
                        <a:t>RIESGO INHERENTE</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rowSpan="2">
                  <a:txBody>
                    <a:bodyPr/>
                    <a:lstStyle/>
                    <a:p>
                      <a:pPr algn="ctr">
                        <a:lnSpc>
                          <a:spcPct val="107000"/>
                        </a:lnSpc>
                        <a:spcAft>
                          <a:spcPts val="0"/>
                        </a:spcAft>
                      </a:pPr>
                      <a:r>
                        <a:rPr lang="es-CO" sz="700">
                          <a:effectLst/>
                        </a:rPr>
                        <a:t>CONTROLES</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gridSpan="3">
                  <a:txBody>
                    <a:bodyPr/>
                    <a:lstStyle/>
                    <a:p>
                      <a:pPr algn="ctr">
                        <a:lnSpc>
                          <a:spcPct val="107000"/>
                        </a:lnSpc>
                        <a:spcAft>
                          <a:spcPts val="0"/>
                        </a:spcAft>
                      </a:pPr>
                      <a:r>
                        <a:rPr lang="es-CO" sz="700">
                          <a:effectLst/>
                        </a:rPr>
                        <a:t>RIESGO RESIDUAL</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hMerge="1">
                  <a:txBody>
                    <a:bodyPr/>
                    <a:lstStyle/>
                    <a:p>
                      <a:endParaRPr lang="es-CO"/>
                    </a:p>
                  </a:txBody>
                  <a:tcPr/>
                </a:tc>
                <a:tc hMerge="1">
                  <a:txBody>
                    <a:bodyPr/>
                    <a:lstStyle/>
                    <a:p>
                      <a:endParaRPr lang="es-CO"/>
                    </a:p>
                  </a:txBody>
                  <a:tcPr/>
                </a:tc>
                <a:tc>
                  <a:txBody>
                    <a:bodyPr/>
                    <a:lstStyle/>
                    <a:p>
                      <a:pPr algn="ctr">
                        <a:lnSpc>
                          <a:spcPct val="107000"/>
                        </a:lnSpc>
                        <a:spcAft>
                          <a:spcPts val="0"/>
                        </a:spcAft>
                      </a:pPr>
                      <a:r>
                        <a:rPr lang="es-CO" sz="700">
                          <a:effectLst/>
                        </a:rPr>
                        <a:t>ACCIONES ASOCIADAS AL CONTROL</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rowSpan="2">
                  <a:txBody>
                    <a:bodyPr/>
                    <a:lstStyle/>
                    <a:p>
                      <a:pPr algn="ctr">
                        <a:lnSpc>
                          <a:spcPct val="107000"/>
                        </a:lnSpc>
                        <a:spcAft>
                          <a:spcPts val="0"/>
                        </a:spcAft>
                      </a:pPr>
                      <a:r>
                        <a:rPr lang="es-CO" sz="700" dirty="0">
                          <a:effectLst/>
                        </a:rPr>
                        <a:t>FEHA</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r>
              <a:tr h="852946">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a:lnSpc>
                          <a:spcPct val="107000"/>
                        </a:lnSpc>
                        <a:spcAft>
                          <a:spcPts val="0"/>
                        </a:spcAft>
                      </a:pPr>
                      <a:r>
                        <a:rPr lang="es-CO" sz="700">
                          <a:effectLst/>
                        </a:rPr>
                        <a:t>PROBABILIDAD</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IMPACTO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ZONA DEL</a:t>
                      </a:r>
                      <a:br>
                        <a:rPr lang="es-CO" sz="700">
                          <a:effectLst/>
                        </a:rPr>
                      </a:br>
                      <a:r>
                        <a:rPr lang="es-CO" sz="700">
                          <a:effectLst/>
                        </a:rPr>
                        <a:t> RIESGO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vMerge="1">
                  <a:txBody>
                    <a:bodyPr/>
                    <a:lstStyle/>
                    <a:p>
                      <a:endParaRPr lang="es-CO"/>
                    </a:p>
                  </a:txBody>
                  <a:tcPr/>
                </a:tc>
                <a:tc>
                  <a:txBody>
                    <a:bodyPr/>
                    <a:lstStyle/>
                    <a:p>
                      <a:pPr algn="ctr">
                        <a:lnSpc>
                          <a:spcPct val="107000"/>
                        </a:lnSpc>
                        <a:spcAft>
                          <a:spcPts val="0"/>
                        </a:spcAft>
                      </a:pPr>
                      <a:r>
                        <a:rPr lang="es-CO" sz="700">
                          <a:effectLst/>
                        </a:rPr>
                        <a:t>PROBABILIDAD</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IMPACTO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ZONA DEL</a:t>
                      </a:r>
                      <a:br>
                        <a:rPr lang="es-CO" sz="700">
                          <a:effectLst/>
                        </a:rPr>
                      </a:br>
                      <a:r>
                        <a:rPr lang="es-CO" sz="700">
                          <a:effectLst/>
                        </a:rPr>
                        <a:t> RIESGO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ACCIONES ASOCIADAS AL CONTROL</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vMerge="1">
                  <a:txBody>
                    <a:bodyPr/>
                    <a:lstStyle/>
                    <a:p>
                      <a:endParaRPr lang="es-CO"/>
                    </a:p>
                  </a:txBody>
                  <a:tcPr/>
                </a:tc>
              </a:tr>
              <a:tr h="1514425">
                <a:tc>
                  <a:txBody>
                    <a:bodyPr/>
                    <a:lstStyle/>
                    <a:p>
                      <a:pPr>
                        <a:lnSpc>
                          <a:spcPct val="107000"/>
                        </a:lnSpc>
                        <a:spcAft>
                          <a:spcPts val="0"/>
                        </a:spcAft>
                      </a:pPr>
                      <a:r>
                        <a:rPr lang="es-CO" sz="700">
                          <a:effectLst/>
                        </a:rPr>
                        <a:t>Gestión de Contratación</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just">
                        <a:lnSpc>
                          <a:spcPct val="107000"/>
                        </a:lnSpc>
                        <a:spcAft>
                          <a:spcPts val="0"/>
                        </a:spcAft>
                      </a:pPr>
                      <a:r>
                        <a:rPr lang="es-CO" sz="700">
                          <a:effectLst/>
                        </a:rPr>
                        <a:t>Designación de supervisores sin el suficiente conocimiento en el proceso de supervisión</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just">
                        <a:lnSpc>
                          <a:spcPct val="107000"/>
                        </a:lnSpc>
                        <a:spcAft>
                          <a:spcPts val="0"/>
                        </a:spcAft>
                      </a:pPr>
                      <a:r>
                        <a:rPr lang="es-CO" sz="700">
                          <a:effectLst/>
                        </a:rPr>
                        <a:t>Demandas y sanciones, intervención de los órganos de control, posibles incumplimientos en los objetos contractuales</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nSpc>
                          <a:spcPct val="107000"/>
                        </a:lnSpc>
                        <a:spcAft>
                          <a:spcPts val="0"/>
                        </a:spcAft>
                      </a:pPr>
                      <a:r>
                        <a:rPr lang="es-CO" sz="700">
                          <a:effectLst/>
                        </a:rPr>
                        <a:t>1--Detrimento patrimonial</a:t>
                      </a:r>
                      <a:br>
                        <a:rPr lang="es-CO" sz="700">
                          <a:effectLst/>
                        </a:rPr>
                      </a:br>
                      <a:r>
                        <a:rPr lang="es-CO" sz="700">
                          <a:effectLst/>
                        </a:rPr>
                        <a:t>2-Comunidad educativa insatisfecha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20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EXTREMA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nSpc>
                          <a:spcPct val="107000"/>
                        </a:lnSpc>
                        <a:spcAft>
                          <a:spcPts val="0"/>
                        </a:spcAft>
                      </a:pPr>
                      <a:r>
                        <a:rPr lang="es-CO" sz="700">
                          <a:effectLst/>
                        </a:rPr>
                        <a:t>Correctivo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20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a:effectLst/>
                        </a:rPr>
                        <a:t>ALTA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vert="vert270" anchor="ctr"/>
                </a:tc>
                <a:tc>
                  <a:txBody>
                    <a:bodyPr/>
                    <a:lstStyle/>
                    <a:p>
                      <a:pPr algn="ctr">
                        <a:lnSpc>
                          <a:spcPct val="107000"/>
                        </a:lnSpc>
                        <a:spcAft>
                          <a:spcPts val="0"/>
                        </a:spcAft>
                      </a:pPr>
                      <a:r>
                        <a:rPr lang="es-CO" sz="700">
                          <a:effectLst/>
                        </a:rPr>
                        <a:t>Cada vez que se perfeccione un contrato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c>
                  <a:txBody>
                    <a:bodyPr/>
                    <a:lstStyle/>
                    <a:p>
                      <a:pPr algn="ctr">
                        <a:lnSpc>
                          <a:spcPct val="107000"/>
                        </a:lnSpc>
                        <a:spcAft>
                          <a:spcPts val="0"/>
                        </a:spcAft>
                      </a:pPr>
                      <a:r>
                        <a:rPr lang="es-CO" sz="700" dirty="0">
                          <a:effectLst/>
                        </a:rPr>
                        <a:t>01/31/2022 Al 31/12/2022</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0782" marR="30782" marT="0" marB="0" anchor="ctr"/>
                </a:tc>
              </a:tr>
            </a:tbl>
          </a:graphicData>
        </a:graphic>
      </p:graphicFrame>
      <p:pic>
        <p:nvPicPr>
          <p:cNvPr id="2049"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6041" y="1745834"/>
            <a:ext cx="863046" cy="1204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803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sz="3200" dirty="0"/>
              <a:t>INSTITUCIÓN EDUCATIVA NUEVA ESPERANZA LA PALMA</a:t>
            </a:r>
            <a:r>
              <a:rPr lang="es-CO" sz="3200" u="sng" dirty="0"/>
              <a:t>MAPA DE RIESGOS DE CORRUPCIÓN 2022</a:t>
            </a:r>
            <a:endParaRPr lang="es-CO" sz="3200" dirty="0"/>
          </a:p>
        </p:txBody>
      </p:sp>
      <p:graphicFrame>
        <p:nvGraphicFramePr>
          <p:cNvPr id="4" name="Marcador de contenido 3"/>
          <p:cNvGraphicFramePr>
            <a:graphicFrameLocks noGrp="1"/>
          </p:cNvGraphicFramePr>
          <p:nvPr>
            <p:ph idx="1"/>
          </p:nvPr>
        </p:nvGraphicFramePr>
        <p:xfrm>
          <a:off x="1838879" y="2196866"/>
          <a:ext cx="8514241" cy="4177436"/>
        </p:xfrm>
        <a:graphic>
          <a:graphicData uri="http://schemas.openxmlformats.org/drawingml/2006/table">
            <a:tbl>
              <a:tblPr firstRow="1" firstCol="1" bandRow="1">
                <a:tableStyleId>{5C22544A-7EE6-4342-B048-85BDC9FD1C3A}</a:tableStyleId>
              </a:tblPr>
              <a:tblGrid>
                <a:gridCol w="943622"/>
                <a:gridCol w="1088319"/>
                <a:gridCol w="1132841"/>
                <a:gridCol w="957226"/>
                <a:gridCol w="226321"/>
                <a:gridCol w="226321"/>
                <a:gridCol w="362361"/>
                <a:gridCol w="824896"/>
                <a:gridCol w="226321"/>
                <a:gridCol w="226321"/>
                <a:gridCol w="362361"/>
                <a:gridCol w="723485"/>
                <a:gridCol w="1213846"/>
              </a:tblGrid>
              <a:tr h="1731416">
                <a:tc>
                  <a:txBody>
                    <a:bodyPr/>
                    <a:lstStyle/>
                    <a:p>
                      <a:pPr>
                        <a:lnSpc>
                          <a:spcPct val="107000"/>
                        </a:lnSpc>
                        <a:spcAft>
                          <a:spcPts val="0"/>
                        </a:spcAft>
                      </a:pPr>
                      <a:r>
                        <a:rPr lang="es-CO" sz="1000">
                          <a:effectLst/>
                        </a:rPr>
                        <a:t>Área Contable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just">
                        <a:lnSpc>
                          <a:spcPct val="107000"/>
                        </a:lnSpc>
                        <a:spcAft>
                          <a:spcPts val="0"/>
                        </a:spcAft>
                      </a:pPr>
                      <a:r>
                        <a:rPr lang="es-CO" sz="1000">
                          <a:effectLst/>
                        </a:rPr>
                        <a:t>No realizar cruces entre presupuesto y contabilidad, la no rendición de los informes en las fechas establecidas por los entes de Control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just">
                        <a:lnSpc>
                          <a:spcPct val="107000"/>
                        </a:lnSpc>
                        <a:spcAft>
                          <a:spcPts val="0"/>
                        </a:spcAft>
                      </a:pPr>
                      <a:r>
                        <a:rPr lang="es-CO" sz="1000">
                          <a:effectLst/>
                        </a:rPr>
                        <a:t>Registro de los formatos sin la información real de la Institución</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nSpc>
                          <a:spcPct val="107000"/>
                        </a:lnSpc>
                        <a:spcAft>
                          <a:spcPts val="0"/>
                        </a:spcAft>
                      </a:pPr>
                      <a:r>
                        <a:rPr lang="es-CO" sz="1000">
                          <a:effectLst/>
                        </a:rPr>
                        <a:t>Sanciones por parte de la Contraloría Mpal y Contaduría General de la Nación</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bajo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vert="vert270" anchor="ctr"/>
                </a:tc>
                <a:tc>
                  <a:txBody>
                    <a:bodyPr/>
                    <a:lstStyle/>
                    <a:p>
                      <a:pPr>
                        <a:lnSpc>
                          <a:spcPct val="107000"/>
                        </a:lnSpc>
                        <a:spcAft>
                          <a:spcPts val="0"/>
                        </a:spcAft>
                      </a:pPr>
                      <a:r>
                        <a:rPr lang="es-CO" sz="1000">
                          <a:effectLst/>
                        </a:rPr>
                        <a:t>Correctivo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Bajo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Coordinar las actividades necesarias para garantizar los respectivos cruces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MARZO- JULIO - DICIE,BRE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r>
              <a:tr h="1905547">
                <a:tc>
                  <a:txBody>
                    <a:bodyPr/>
                    <a:lstStyle/>
                    <a:p>
                      <a:pPr>
                        <a:lnSpc>
                          <a:spcPct val="107000"/>
                        </a:lnSpc>
                        <a:spcAft>
                          <a:spcPts val="0"/>
                        </a:spcAft>
                      </a:pPr>
                      <a:r>
                        <a:rPr lang="es-CO" sz="1000">
                          <a:effectLst/>
                        </a:rPr>
                        <a:t>Gestión Documental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just">
                        <a:lnSpc>
                          <a:spcPct val="107000"/>
                        </a:lnSpc>
                        <a:spcAft>
                          <a:spcPts val="0"/>
                        </a:spcAft>
                      </a:pPr>
                      <a:r>
                        <a:rPr lang="es-CO" sz="1000">
                          <a:effectLst/>
                        </a:rPr>
                        <a:t>No tener un adecuado manejo de gestión documental o tener desactualizada da las tablas de retención documental.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just">
                        <a:lnSpc>
                          <a:spcPct val="107000"/>
                        </a:lnSpc>
                        <a:spcAft>
                          <a:spcPts val="0"/>
                        </a:spcAft>
                      </a:pPr>
                      <a:r>
                        <a:rPr lang="es-CO" sz="1000">
                          <a:effectLst/>
                        </a:rPr>
                        <a:t>Deficiencias en el manejo de gestión documental y archivo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nSpc>
                          <a:spcPct val="107000"/>
                        </a:lnSpc>
                        <a:spcAft>
                          <a:spcPts val="0"/>
                        </a:spcAft>
                      </a:pPr>
                      <a:r>
                        <a:rPr lang="es-CO" sz="1000">
                          <a:effectLst/>
                        </a:rPr>
                        <a:t>1. sanciones,  de los órganos de control, por posibles incumplimientos con la ley d Archivo Ley 594 del 2000.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vert="vert270" anchor="ctr"/>
                </a:tc>
                <a:tc>
                  <a:txBody>
                    <a:bodyPr/>
                    <a:lstStyle/>
                    <a:p>
                      <a:pPr>
                        <a:lnSpc>
                          <a:spcPct val="107000"/>
                        </a:lnSpc>
                        <a:spcAft>
                          <a:spcPts val="0"/>
                        </a:spcAft>
                      </a:pPr>
                      <a:r>
                        <a:rPr lang="es-CO" sz="1000">
                          <a:effectLst/>
                        </a:rPr>
                        <a:t>*Diligenciar la planilla de préstamos de los documento entre dependencia                     *Que Una sola persona se encargue del Archivo  central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20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a:effectLst/>
                        </a:rPr>
                        <a:t>ALTA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vert="vert270" anchor="ctr"/>
                </a:tc>
                <a:tc>
                  <a:txBody>
                    <a:bodyPr/>
                    <a:lstStyle/>
                    <a:p>
                      <a:pPr algn="ctr">
                        <a:lnSpc>
                          <a:spcPct val="107000"/>
                        </a:lnSpc>
                        <a:spcAft>
                          <a:spcPts val="0"/>
                        </a:spcAft>
                      </a:pPr>
                      <a:r>
                        <a:rPr lang="es-CO" sz="1000">
                          <a:effectLst/>
                        </a:rPr>
                        <a:t>Todo el Tiempo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c>
                  <a:txBody>
                    <a:bodyPr/>
                    <a:lstStyle/>
                    <a:p>
                      <a:pPr algn="ctr">
                        <a:lnSpc>
                          <a:spcPct val="107000"/>
                        </a:lnSpc>
                        <a:spcAft>
                          <a:spcPts val="0"/>
                        </a:spcAft>
                      </a:pPr>
                      <a:r>
                        <a:rPr lang="es-CO" sz="10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3285" marR="43285" marT="0" marB="0" anchor="ctr"/>
                </a:tc>
              </a:tr>
            </a:tbl>
          </a:graphicData>
        </a:graphic>
      </p:graphicFrame>
    </p:spTree>
    <p:extLst>
      <p:ext uri="{BB962C8B-B14F-4D97-AF65-F5344CB8AC3E}">
        <p14:creationId xmlns:p14="http://schemas.microsoft.com/office/powerpoint/2010/main" val="11822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0488" y="304800"/>
            <a:ext cx="10571998" cy="1484313"/>
          </a:xfrm>
        </p:spPr>
        <p:txBody>
          <a:bodyPr/>
          <a:lstStyle/>
          <a:p>
            <a:pPr algn="ctr"/>
            <a:r>
              <a:rPr lang="es-CO" sz="3200" b="0" dirty="0" smtClean="0"/>
              <a:t> </a:t>
            </a:r>
            <a:endParaRPr lang="es-CO" sz="3200" dirty="0"/>
          </a:p>
        </p:txBody>
      </p:sp>
      <p:pic>
        <p:nvPicPr>
          <p:cNvPr id="15362" name="Picture 2" descr="تويتر \ Universidad Politécnica de Pachuca على تويتر: &amp;quot;#FelizMartes La  ignorancia es el peor enemigo de un pueblo que quiere ser libre.-Jonathan  Hennessey #ActitudUPPachuca somos parte del #EfectoPositivo  https://t.co/EQrlyZJXrI&amp;quot;"/>
          <p:cNvPicPr>
            <a:picLocks noChangeAspect="1" noChangeArrowheads="1"/>
          </p:cNvPicPr>
          <p:nvPr/>
        </p:nvPicPr>
        <p:blipFill rotWithShape="1">
          <a:blip r:embed="rId2">
            <a:extLst>
              <a:ext uri="{28A0092B-C50C-407E-A947-70E740481C1C}">
                <a14:useLocalDpi xmlns:a14="http://schemas.microsoft.com/office/drawing/2010/main" val="0"/>
              </a:ext>
            </a:extLst>
          </a:blip>
          <a:srcRect b="10645"/>
          <a:stretch/>
        </p:blipFill>
        <p:spPr bwMode="auto">
          <a:xfrm>
            <a:off x="2328361" y="605590"/>
            <a:ext cx="7417218" cy="55545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5526" y1="47321" x2="53947" y2="41071"/>
                      </a14:backgroundRemoval>
                    </a14:imgEffect>
                  </a14:imgLayer>
                </a14:imgProps>
              </a:ext>
              <a:ext uri="{28A0092B-C50C-407E-A947-70E740481C1C}">
                <a14:useLocalDpi xmlns:a14="http://schemas.microsoft.com/office/drawing/2010/main" val="0"/>
              </a:ext>
            </a:extLst>
          </a:blip>
          <a:srcRect/>
          <a:stretch>
            <a:fillRect/>
          </a:stretch>
        </p:blipFill>
        <p:spPr bwMode="auto">
          <a:xfrm>
            <a:off x="714441" y="243482"/>
            <a:ext cx="1040510" cy="1533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18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Ci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Ci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
  <TotalTime>389</TotalTime>
  <Words>1773</Words>
  <Application>Microsoft Office PowerPoint</Application>
  <PresentationFormat>Panorámica</PresentationFormat>
  <Paragraphs>140</Paragraphs>
  <Slides>18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18</vt:i4>
      </vt:variant>
    </vt:vector>
  </HeadingPairs>
  <TitlesOfParts>
    <vt:vector size="28" baseType="lpstr">
      <vt:lpstr>Broadway</vt:lpstr>
      <vt:lpstr>Calibri</vt:lpstr>
      <vt:lpstr>Century Gothic</vt:lpstr>
      <vt:lpstr>Corbel</vt:lpstr>
      <vt:lpstr>Franklin Gothic Heavy</vt:lpstr>
      <vt:lpstr>Modern No. 20</vt:lpstr>
      <vt:lpstr>Times New Roman</vt:lpstr>
      <vt:lpstr>Wingdings</vt:lpstr>
      <vt:lpstr>Wingdings 2</vt:lpstr>
      <vt:lpstr>Citable</vt:lpstr>
      <vt:lpstr>INSTITUCIÓN EDUCATIVA TÉCNICA NUEVA ESPERANZA LA PALMA</vt:lpstr>
      <vt:lpstr>INTRODUCCIÓN </vt:lpstr>
      <vt:lpstr>OBJETIVOS</vt:lpstr>
      <vt:lpstr>MISIÓN</vt:lpstr>
      <vt:lpstr>VISIÓN</vt:lpstr>
      <vt:lpstr>MARCO LEGAL  La INSTITUCIÓN EDUCATIVA NUEVA ESPERANZA LA PALMA, implementará el Plan Anticorrupción y de Atención al Ciudadano con fundamento en la siguiente normatividad:</vt:lpstr>
      <vt:lpstr>COMPONENTES  DEL  PLAN ANTICORRUPCION   Y   ATENCION AL CIUDADANO</vt:lpstr>
      <vt:lpstr>MAPA ANTICORRUPCIÓN</vt:lpstr>
      <vt:lpstr>GESTION DEL RIESGO</vt:lpstr>
      <vt:lpstr>RACIONALIZACIÓN DE TRÁMITES</vt:lpstr>
      <vt:lpstr>RENDICIÓN DE CUENTAS </vt:lpstr>
      <vt:lpstr>MECANISMOS  PARA  MEJORAR LA  ATENCIÓN  AL  CIUDADANO</vt:lpstr>
      <vt:lpstr>TRANSPARENCIA Y ACCESO A LA INFORMACIÓN </vt:lpstr>
      <vt:lpstr>INICIATIVAS O ESTRATEGIAS ADICIONALES PARA LUCHA CONTRA LA CORRUPCIÓN</vt:lpstr>
      <vt:lpstr>SEGUIMIENTO</vt:lpstr>
      <vt:lpstr>INSTITUCIÓN EDUCATIVA NUEVA ESPERANZA LA PALMA MAPA DE RIESGOS DE CORRUPCIÓN 2022</vt:lpstr>
      <vt:lpstr>INSTITUCIÓN EDUCATIVA NUEVA ESPERANZA LA PALMAMAPA DE RIESGOS DE CORRUPCIÓN 2022</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ANTICORRUPCIÓN    Y ATENCIÓN    AL   CIUDADANO   INSTITUCION EDUCATIVA LAURALES</dc:title>
  <dc:creator>contable</dc:creator>
  <cp:lastModifiedBy>Cuenta Microsoft</cp:lastModifiedBy>
  <cp:revision>39</cp:revision>
  <dcterms:created xsi:type="dcterms:W3CDTF">2019-01-28T01:31:39Z</dcterms:created>
  <dcterms:modified xsi:type="dcterms:W3CDTF">2022-01-31T03:48:04Z</dcterms:modified>
</cp:coreProperties>
</file>